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2" r:id="rId25"/>
    <p:sldId id="283" r:id="rId26"/>
    <p:sldId id="284" r:id="rId27"/>
    <p:sldId id="285" r:id="rId28"/>
    <p:sldId id="286" r:id="rId29"/>
    <p:sldId id="287" r:id="rId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3F21F1"/>
    <a:srgbClr val="0823A8"/>
    <a:srgbClr val="0046D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2018/4/19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2018/4/19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37602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29175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521663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67685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44664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370390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058720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92814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6187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19023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73848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74443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619263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32623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99266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157895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757355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66964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3660296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330181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514505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296607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414813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347934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425511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103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 xmlns:p14="http://schemas.microsoft.com/office/powerpoint/2010/main" val="33783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April 19, 2018</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April 19,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April 19,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April 19,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April 19,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April 19,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April 19,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April 19,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April 19, 2018</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April 19, 2018</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April 19, 2018</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April 19,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April 19, 2018</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1600438"/>
          </a:xfrm>
          <a:prstGeom prst="rect">
            <a:avLst/>
          </a:prstGeom>
          <a:noFill/>
          <a:ln w="9525">
            <a:noFill/>
            <a:miter lim="800000"/>
          </a:ln>
        </p:spPr>
        <p:txBody>
          <a:bodyPr>
            <a:spAutoFit/>
          </a:bodyPr>
          <a:lstStyle/>
          <a:p>
            <a:pPr algn="ctr"/>
            <a:endParaRPr lang="en-US" altLang="zh-CN" sz="2800" dirty="0" smtClean="0">
              <a:solidFill>
                <a:srgbClr val="002060"/>
              </a:solidFill>
              <a:latin typeface="Calibri" panose="020F0502020204030204" pitchFamily="34" charset="0"/>
            </a:endParaRPr>
          </a:p>
          <a:p>
            <a:pPr algn="ctr"/>
            <a:r>
              <a:rPr lang="en-US" altLang="zh-CN" sz="2800" dirty="0" smtClean="0">
                <a:solidFill>
                  <a:srgbClr val="002060"/>
                </a:solidFill>
                <a:latin typeface="Calibri" panose="020F0502020204030204" pitchFamily="34" charset="0"/>
              </a:rPr>
              <a:t>Lecture 15 </a:t>
            </a:r>
            <a:r>
              <a:rPr lang="zh-CN" altLang="en-US" sz="2800" dirty="0" smtClean="0">
                <a:solidFill>
                  <a:srgbClr val="002060"/>
                </a:solidFill>
                <a:latin typeface="Calibri" panose="020F0502020204030204" pitchFamily="34" charset="0"/>
              </a:rPr>
              <a:t>内存计算模型</a:t>
            </a:r>
            <a:endParaRPr lang="en-US" altLang="zh-CN" sz="2800" dirty="0">
              <a:solidFill>
                <a:srgbClr val="002060"/>
              </a:solidFill>
              <a:latin typeface="Calibri" panose="020F0502020204030204" pitchFamily="34" charset="0"/>
            </a:endParaRPr>
          </a:p>
          <a:p>
            <a:endParaRPr lang="en-US" altLang="zh-CN" dirty="0">
              <a:solidFill>
                <a:srgbClr val="002060"/>
              </a:solidFill>
              <a:latin typeface="Calibri" panose="020F0502020204030204" pitchFamily="34" charset="0"/>
            </a:endParaRPr>
          </a:p>
          <a:p>
            <a:r>
              <a:rPr lang="en-US" altLang="zh-CN" dirty="0">
                <a:solidFill>
                  <a:srgbClr val="002060"/>
                </a:solidFill>
                <a:latin typeface="Calibri" panose="020F0502020204030204" pitchFamily="34" charset="0"/>
              </a:rPr>
              <a:t>	</a:t>
            </a:r>
            <a:endParaRPr lang="zh-CN" altLang="en-US" sz="2400"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3139321"/>
          </a:xfrm>
          <a:prstGeom prst="rect">
            <a:avLst/>
          </a:prstGeom>
          <a:noFill/>
        </p:spPr>
        <p:txBody>
          <a:bodyPr wrap="square" rtlCol="0">
            <a:spAutoFit/>
          </a:bodyPr>
          <a:lstStyle/>
          <a:p>
            <a:r>
              <a:rPr lang="en-US" altLang="zh-CN" b="1" dirty="0"/>
              <a:t>Memchache</a:t>
            </a:r>
            <a:r>
              <a:rPr lang="zh-CN" altLang="en-US" b="1" dirty="0"/>
              <a:t>工作机制</a:t>
            </a:r>
            <a:endParaRPr lang="zh-CN" altLang="en-US" dirty="0"/>
          </a:p>
          <a:p>
            <a:r>
              <a:rPr lang="zh-CN" altLang="en-US" dirty="0"/>
              <a:t>	</a:t>
            </a:r>
            <a:r>
              <a:rPr lang="en-US" altLang="zh-CN" dirty="0" err="1"/>
              <a:t>Memcache</a:t>
            </a:r>
            <a:r>
              <a:rPr lang="en-US" altLang="zh-CN" dirty="0"/>
              <a:t> </a:t>
            </a:r>
            <a:r>
              <a:rPr lang="zh-CN" altLang="en-US" dirty="0"/>
              <a:t>是一个有代表性的高性能分布式内存对象缓存系统，它通过缓存数据和对象来减少读取数据库次数，从而提高数据库驱动网站的访问速度。</a:t>
            </a:r>
            <a:r>
              <a:rPr lang="en-US" altLang="zh-CN" dirty="0"/>
              <a:t>Memchache</a:t>
            </a:r>
            <a:r>
              <a:rPr lang="zh-CN" altLang="en-US" dirty="0"/>
              <a:t>采用一组专用缓存服务器，缓存与应用分离部署。在存放和访问缓存数据时，应用程序通过一致性</a:t>
            </a:r>
            <a:r>
              <a:rPr lang="en-US" altLang="zh-CN" dirty="0"/>
              <a:t>Hash</a:t>
            </a:r>
            <a:r>
              <a:rPr lang="zh-CN" altLang="en-US" dirty="0"/>
              <a:t>算法选择缓存节点，集群缓存服务器之间不通信，也不需要数据同步。</a:t>
            </a:r>
            <a:r>
              <a:rPr lang="en-US" altLang="zh-CN" dirty="0"/>
              <a:t>Memchache</a:t>
            </a:r>
            <a:r>
              <a:rPr lang="zh-CN" altLang="en-US" dirty="0"/>
              <a:t>的计算架构见图</a:t>
            </a:r>
            <a:r>
              <a:rPr lang="en-US" altLang="zh-CN" dirty="0"/>
              <a:t>16-11</a:t>
            </a:r>
            <a:r>
              <a:rPr lang="zh-CN" altLang="en-US" dirty="0"/>
              <a:t>，其计算系统由应用服务器和缓存服务器集群组成，应用服务器上部署应用程序和</a:t>
            </a:r>
            <a:r>
              <a:rPr lang="en-US" altLang="zh-CN" dirty="0"/>
              <a:t>Memchache</a:t>
            </a:r>
            <a:r>
              <a:rPr lang="zh-CN" altLang="en-US" dirty="0"/>
              <a:t>客户端，缓存服务器上部署</a:t>
            </a:r>
            <a:r>
              <a:rPr lang="en-US" altLang="zh-CN" dirty="0" err="1"/>
              <a:t>memchached</a:t>
            </a:r>
            <a:r>
              <a:rPr lang="zh-CN" altLang="en-US" dirty="0"/>
              <a:t>服务器程序。应用程序通过</a:t>
            </a:r>
            <a:r>
              <a:rPr lang="en-US" altLang="zh-CN" dirty="0"/>
              <a:t>Memchache API</a:t>
            </a:r>
            <a:r>
              <a:rPr lang="zh-CN" altLang="en-US" dirty="0"/>
              <a:t>向</a:t>
            </a:r>
            <a:r>
              <a:rPr lang="en-US" altLang="zh-CN" dirty="0"/>
              <a:t>Memchache</a:t>
            </a:r>
            <a:r>
              <a:rPr lang="zh-CN" altLang="en-US" dirty="0"/>
              <a:t>客户端提交访问任务，客户端通过通信模块与缓存服务器集群连接，并基于路由算法选择一个</a:t>
            </a:r>
            <a:r>
              <a:rPr lang="en-US" altLang="zh-CN" dirty="0"/>
              <a:t>Memchache</a:t>
            </a:r>
            <a:r>
              <a:rPr lang="zh-CN" altLang="en-US" dirty="0"/>
              <a:t>服务器节点执行访问任务。</a:t>
            </a:r>
          </a:p>
        </p:txBody>
      </p:sp>
    </p:spTree>
    <p:extLst>
      <p:ext uri="{BB962C8B-B14F-4D97-AF65-F5344CB8AC3E}">
        <p14:creationId xmlns="" xmlns:p14="http://schemas.microsoft.com/office/powerpoint/2010/main" val="760973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pic>
        <p:nvPicPr>
          <p:cNvPr id="5" name="图片 4"/>
          <p:cNvPicPr>
            <a:picLocks noChangeAspect="1"/>
          </p:cNvPicPr>
          <p:nvPr/>
        </p:nvPicPr>
        <p:blipFill>
          <a:blip r:embed="rId4" cstate="print"/>
          <a:stretch>
            <a:fillRect/>
          </a:stretch>
        </p:blipFill>
        <p:spPr>
          <a:xfrm>
            <a:off x="1652677" y="2819400"/>
            <a:ext cx="4908973" cy="2975749"/>
          </a:xfrm>
          <a:prstGeom prst="rect">
            <a:avLst/>
          </a:prstGeom>
        </p:spPr>
      </p:pic>
      <p:sp>
        <p:nvSpPr>
          <p:cNvPr id="7" name="矩形 6"/>
          <p:cNvSpPr/>
          <p:nvPr/>
        </p:nvSpPr>
        <p:spPr>
          <a:xfrm>
            <a:off x="2708237" y="5795149"/>
            <a:ext cx="3997363" cy="369332"/>
          </a:xfrm>
          <a:prstGeom prst="rect">
            <a:avLst/>
          </a:prstGeom>
        </p:spPr>
        <p:txBody>
          <a:bodyPr wrap="square">
            <a:spAutoFit/>
          </a:bodyPr>
          <a:lstStyle/>
          <a:p>
            <a:r>
              <a:rPr lang="zh-CN" altLang="en-US" dirty="0"/>
              <a:t>图</a:t>
            </a:r>
            <a:r>
              <a:rPr lang="en-US" altLang="zh-CN" dirty="0"/>
              <a:t>16-11 Memchache</a:t>
            </a:r>
            <a:r>
              <a:rPr lang="zh-CN" altLang="en-US" dirty="0"/>
              <a:t>计算架构</a:t>
            </a:r>
          </a:p>
        </p:txBody>
      </p:sp>
      <p:sp>
        <p:nvSpPr>
          <p:cNvPr id="8" name="文本框 7"/>
          <p:cNvSpPr txBox="1"/>
          <p:nvPr/>
        </p:nvSpPr>
        <p:spPr>
          <a:xfrm>
            <a:off x="740434" y="1529953"/>
            <a:ext cx="7412966" cy="1200329"/>
          </a:xfrm>
          <a:prstGeom prst="rect">
            <a:avLst/>
          </a:prstGeom>
          <a:noFill/>
        </p:spPr>
        <p:txBody>
          <a:bodyPr wrap="square" rtlCol="0">
            <a:spAutoFit/>
          </a:bodyPr>
          <a:lstStyle/>
          <a:p>
            <a:r>
              <a:rPr lang="en-US" altLang="zh-CN"/>
              <a:t>Memchache</a:t>
            </a:r>
            <a:r>
              <a:rPr lang="zh-CN" altLang="en-US"/>
              <a:t>的分布式计算架构可以将在一台机器上的多个 </a:t>
            </a:r>
            <a:r>
              <a:rPr lang="en-US" altLang="zh-CN"/>
              <a:t>Memcached </a:t>
            </a:r>
            <a:r>
              <a:rPr lang="zh-CN" altLang="en-US"/>
              <a:t>服务端程序、或者分散部署在多个机器上的 </a:t>
            </a:r>
            <a:r>
              <a:rPr lang="en-US" altLang="zh-CN"/>
              <a:t>Memcached </a:t>
            </a:r>
            <a:r>
              <a:rPr lang="zh-CN" altLang="en-US"/>
              <a:t>服务端程序组成一个虚拟的服务端</a:t>
            </a:r>
            <a:r>
              <a:rPr lang="en-US" altLang="zh-CN"/>
              <a:t>Server</a:t>
            </a:r>
            <a:r>
              <a:rPr lang="zh-CN" altLang="en-US"/>
              <a:t>，对于应用程序来说完全屏蔽和透明，提高了单机内存利用率，并且提供了优良的系统可扩展性。</a:t>
            </a:r>
          </a:p>
        </p:txBody>
      </p:sp>
    </p:spTree>
    <p:extLst>
      <p:ext uri="{BB962C8B-B14F-4D97-AF65-F5344CB8AC3E}">
        <p14:creationId xmlns="" xmlns:p14="http://schemas.microsoft.com/office/powerpoint/2010/main" val="222151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8" name="文本框 7"/>
          <p:cNvSpPr txBox="1"/>
          <p:nvPr/>
        </p:nvSpPr>
        <p:spPr>
          <a:xfrm>
            <a:off x="740434" y="1529953"/>
            <a:ext cx="7412966" cy="646331"/>
          </a:xfrm>
          <a:prstGeom prst="rect">
            <a:avLst/>
          </a:prstGeom>
          <a:noFill/>
        </p:spPr>
        <p:txBody>
          <a:bodyPr wrap="square" rtlCol="0">
            <a:spAutoFit/>
          </a:bodyPr>
          <a:lstStyle/>
          <a:p>
            <a:r>
              <a:rPr lang="zh-CN" altLang="en-US" b="1" dirty="0"/>
              <a:t>工作流程</a:t>
            </a:r>
            <a:endParaRPr lang="zh-CN" altLang="en-US" dirty="0"/>
          </a:p>
          <a:p>
            <a:r>
              <a:rPr lang="zh-CN" altLang="en-US" dirty="0"/>
              <a:t>	图</a:t>
            </a:r>
            <a:r>
              <a:rPr lang="en-US" altLang="zh-CN" dirty="0"/>
              <a:t>16-12</a:t>
            </a:r>
            <a:r>
              <a:rPr lang="zh-CN" altLang="en-US" dirty="0"/>
              <a:t>给出了</a:t>
            </a:r>
            <a:r>
              <a:rPr lang="en-US" altLang="zh-CN" dirty="0"/>
              <a:t>Memchache</a:t>
            </a:r>
            <a:r>
              <a:rPr lang="zh-CN" altLang="en-US" dirty="0"/>
              <a:t>工作流程的详细描</a:t>
            </a:r>
            <a:r>
              <a:rPr lang="zh-CN" altLang="en-US" dirty="0" smtClean="0"/>
              <a:t>述。</a:t>
            </a:r>
            <a:endParaRPr lang="zh-CN" altLang="en-US" dirty="0"/>
          </a:p>
        </p:txBody>
      </p:sp>
      <p:pic>
        <p:nvPicPr>
          <p:cNvPr id="2" name="图片 1"/>
          <p:cNvPicPr>
            <a:picLocks noChangeAspect="1"/>
          </p:cNvPicPr>
          <p:nvPr/>
        </p:nvPicPr>
        <p:blipFill>
          <a:blip r:embed="rId4" cstate="print"/>
          <a:stretch>
            <a:fillRect/>
          </a:stretch>
        </p:blipFill>
        <p:spPr>
          <a:xfrm>
            <a:off x="2362200" y="2176284"/>
            <a:ext cx="4419372" cy="3026809"/>
          </a:xfrm>
          <a:prstGeom prst="rect">
            <a:avLst/>
          </a:prstGeom>
        </p:spPr>
      </p:pic>
      <p:sp>
        <p:nvSpPr>
          <p:cNvPr id="3" name="矩形 2"/>
          <p:cNvSpPr/>
          <p:nvPr/>
        </p:nvSpPr>
        <p:spPr>
          <a:xfrm>
            <a:off x="2915022" y="5225723"/>
            <a:ext cx="3313728" cy="369332"/>
          </a:xfrm>
          <a:prstGeom prst="rect">
            <a:avLst/>
          </a:prstGeom>
        </p:spPr>
        <p:txBody>
          <a:bodyPr wrap="none">
            <a:spAutoFit/>
          </a:bodyPr>
          <a:lstStyle/>
          <a:p>
            <a:r>
              <a:rPr lang="zh-CN" altLang="en-US" dirty="0"/>
              <a:t>图</a:t>
            </a:r>
            <a:r>
              <a:rPr lang="en-US" altLang="zh-CN" dirty="0"/>
              <a:t>16-12  Memchache</a:t>
            </a:r>
            <a:r>
              <a:rPr lang="zh-CN" altLang="en-US" dirty="0"/>
              <a:t>工作流程</a:t>
            </a:r>
          </a:p>
        </p:txBody>
      </p:sp>
    </p:spTree>
    <p:extLst>
      <p:ext uri="{BB962C8B-B14F-4D97-AF65-F5344CB8AC3E}">
        <p14:creationId xmlns="" xmlns:p14="http://schemas.microsoft.com/office/powerpoint/2010/main" val="3825496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8" name="文本框 7"/>
          <p:cNvSpPr txBox="1"/>
          <p:nvPr/>
        </p:nvSpPr>
        <p:spPr>
          <a:xfrm>
            <a:off x="740434" y="1529953"/>
            <a:ext cx="7412966" cy="4524315"/>
          </a:xfrm>
          <a:prstGeom prst="rect">
            <a:avLst/>
          </a:prstGeom>
          <a:noFill/>
        </p:spPr>
        <p:txBody>
          <a:bodyPr wrap="square" rtlCol="0">
            <a:spAutoFit/>
          </a:bodyPr>
          <a:lstStyle/>
          <a:p>
            <a:r>
              <a:rPr lang="zh-CN" altLang="en-US" b="1" dirty="0"/>
              <a:t>内存管理</a:t>
            </a:r>
            <a:endParaRPr lang="zh-CN" altLang="en-US" dirty="0"/>
          </a:p>
          <a:p>
            <a:r>
              <a:rPr lang="zh-CN" altLang="en-US" dirty="0"/>
              <a:t> </a:t>
            </a:r>
            <a:r>
              <a:rPr lang="zh-CN" altLang="en-US" dirty="0" smtClean="0"/>
              <a:t>       </a:t>
            </a:r>
            <a:r>
              <a:rPr lang="en-US" altLang="zh-CN" dirty="0" smtClean="0"/>
              <a:t>Memchache</a:t>
            </a:r>
            <a:r>
              <a:rPr lang="zh-CN" altLang="en-US" dirty="0"/>
              <a:t>采用了一种简便易行的内存管理方式，所有缓存数据都保存在内存中，高速读取数据，当内存空间满后，通过</a:t>
            </a:r>
            <a:r>
              <a:rPr lang="en-US" altLang="zh-CN" dirty="0"/>
              <a:t>LRU</a:t>
            </a:r>
            <a:r>
              <a:rPr lang="zh-CN" altLang="en-US" dirty="0"/>
              <a:t>算法自动删除不使用的缓存。但这套方法没有考虑数据的容灾恢复问题，如果重启服务，所有缓存数据都会丢失</a:t>
            </a:r>
            <a:r>
              <a:rPr lang="zh-CN" altLang="en-US" dirty="0" smtClean="0"/>
              <a:t>。</a:t>
            </a:r>
            <a:endParaRPr lang="en-US" altLang="zh-CN" dirty="0" smtClean="0"/>
          </a:p>
          <a:p>
            <a:r>
              <a:rPr lang="zh-CN" altLang="en-US" dirty="0"/>
              <a:t></a:t>
            </a:r>
            <a:r>
              <a:rPr lang="en-US" altLang="zh-CN" dirty="0"/>
              <a:t>Slab</a:t>
            </a:r>
            <a:r>
              <a:rPr lang="zh-CN" altLang="en-US" dirty="0"/>
              <a:t>与</a:t>
            </a:r>
            <a:r>
              <a:rPr lang="en-US" altLang="zh-CN" dirty="0"/>
              <a:t>Page</a:t>
            </a:r>
          </a:p>
          <a:p>
            <a:r>
              <a:rPr lang="en-US" altLang="zh-CN" dirty="0" smtClean="0"/>
              <a:t>        </a:t>
            </a:r>
            <a:r>
              <a:rPr lang="zh-CN" altLang="en-US" dirty="0" smtClean="0"/>
              <a:t>这</a:t>
            </a:r>
            <a:r>
              <a:rPr lang="zh-CN" altLang="en-US" dirty="0"/>
              <a:t>是</a:t>
            </a:r>
            <a:r>
              <a:rPr lang="en-US" altLang="zh-CN" dirty="0"/>
              <a:t>Memchache</a:t>
            </a:r>
            <a:r>
              <a:rPr lang="zh-CN" altLang="en-US" dirty="0"/>
              <a:t>划分内存空间的基本单位，默认大小为</a:t>
            </a:r>
            <a:r>
              <a:rPr lang="en-US" altLang="zh-CN" dirty="0"/>
              <a:t>1MB</a:t>
            </a:r>
            <a:r>
              <a:rPr lang="zh-CN" altLang="en-US" dirty="0"/>
              <a:t>。</a:t>
            </a:r>
            <a:r>
              <a:rPr lang="en-US" altLang="zh-CN" dirty="0"/>
              <a:t>Memchache</a:t>
            </a:r>
            <a:r>
              <a:rPr lang="zh-CN" altLang="en-US" dirty="0"/>
              <a:t>把整个内存空间按照</a:t>
            </a:r>
            <a:r>
              <a:rPr lang="en-US" altLang="zh-CN" dirty="0"/>
              <a:t>Slab</a:t>
            </a:r>
            <a:r>
              <a:rPr lang="zh-CN" altLang="en-US" dirty="0"/>
              <a:t>为单位进行管理的，用一个数据结构</a:t>
            </a:r>
            <a:r>
              <a:rPr lang="en-US" altLang="zh-CN" dirty="0" err="1"/>
              <a:t>struct</a:t>
            </a:r>
            <a:r>
              <a:rPr lang="en-US" altLang="zh-CN" dirty="0"/>
              <a:t> </a:t>
            </a:r>
            <a:r>
              <a:rPr lang="en-US" altLang="zh-CN" dirty="0" err="1"/>
              <a:t>slab_list</a:t>
            </a:r>
            <a:r>
              <a:rPr lang="zh-CN" altLang="en-US" dirty="0"/>
              <a:t>来定义一个</a:t>
            </a:r>
            <a:r>
              <a:rPr lang="en-US" altLang="zh-CN" dirty="0"/>
              <a:t>Slab</a:t>
            </a:r>
            <a:r>
              <a:rPr lang="zh-CN" altLang="en-US" dirty="0"/>
              <a:t>。</a:t>
            </a:r>
          </a:p>
          <a:p>
            <a:r>
              <a:rPr lang="zh-CN" altLang="en-US" dirty="0" smtClean="0"/>
              <a:t>        如</a:t>
            </a:r>
            <a:r>
              <a:rPr lang="zh-CN" altLang="en-US" dirty="0"/>
              <a:t>果</a:t>
            </a:r>
            <a:r>
              <a:rPr lang="en-US" altLang="zh-CN" dirty="0"/>
              <a:t>Slab</a:t>
            </a:r>
            <a:r>
              <a:rPr lang="zh-CN" altLang="en-US" dirty="0"/>
              <a:t>是内存管理模型的一个抽象概念，那</a:t>
            </a:r>
            <a:r>
              <a:rPr lang="en-US" altLang="zh-CN" dirty="0"/>
              <a:t>Page</a:t>
            </a:r>
            <a:r>
              <a:rPr lang="zh-CN" altLang="en-US" dirty="0"/>
              <a:t>就是系统开辟内存时与</a:t>
            </a:r>
            <a:r>
              <a:rPr lang="en-US" altLang="zh-CN" dirty="0"/>
              <a:t>Slab</a:t>
            </a:r>
            <a:r>
              <a:rPr lang="zh-CN" altLang="en-US" dirty="0"/>
              <a:t>对应的物理单位，可以理解为内存中实际开辟的空间，大小与</a:t>
            </a:r>
            <a:r>
              <a:rPr lang="en-US" altLang="zh-CN" dirty="0"/>
              <a:t>Slab</a:t>
            </a:r>
            <a:r>
              <a:rPr lang="zh-CN" altLang="en-US" dirty="0"/>
              <a:t>一样。</a:t>
            </a:r>
          </a:p>
          <a:p>
            <a:r>
              <a:rPr lang="zh-CN" altLang="en-US" dirty="0"/>
              <a:t></a:t>
            </a:r>
            <a:r>
              <a:rPr lang="en-US" altLang="zh-CN" dirty="0"/>
              <a:t>Chunk</a:t>
            </a:r>
            <a:r>
              <a:rPr lang="zh-CN" altLang="en-US" dirty="0"/>
              <a:t>与</a:t>
            </a:r>
            <a:r>
              <a:rPr lang="en-US" altLang="zh-CN" dirty="0"/>
              <a:t>Item</a:t>
            </a:r>
          </a:p>
          <a:p>
            <a:r>
              <a:rPr lang="en-US" altLang="zh-CN" dirty="0" smtClean="0"/>
              <a:t>        </a:t>
            </a:r>
            <a:r>
              <a:rPr lang="zh-CN" altLang="en-US" dirty="0" smtClean="0"/>
              <a:t>在</a:t>
            </a:r>
            <a:r>
              <a:rPr lang="zh-CN" altLang="en-US" dirty="0"/>
              <a:t>一个</a:t>
            </a:r>
            <a:r>
              <a:rPr lang="en-US" altLang="zh-CN" dirty="0"/>
              <a:t>Slab</a:t>
            </a:r>
            <a:r>
              <a:rPr lang="zh-CN" altLang="en-US" dirty="0"/>
              <a:t>内部划分的更小的存储单位。比如，一个</a:t>
            </a:r>
            <a:r>
              <a:rPr lang="en-US" altLang="zh-CN" dirty="0"/>
              <a:t>1MB</a:t>
            </a:r>
            <a:r>
              <a:rPr lang="zh-CN" altLang="en-US" dirty="0"/>
              <a:t>大小的</a:t>
            </a:r>
            <a:r>
              <a:rPr lang="en-US" altLang="zh-CN" dirty="0"/>
              <a:t>Slab</a:t>
            </a:r>
            <a:r>
              <a:rPr lang="zh-CN" altLang="en-US" dirty="0"/>
              <a:t>可以划分为</a:t>
            </a:r>
            <a:r>
              <a:rPr lang="en-US" altLang="zh-CN" dirty="0"/>
              <a:t>2</a:t>
            </a:r>
            <a:r>
              <a:rPr lang="zh-CN" altLang="en-US" dirty="0"/>
              <a:t>个</a:t>
            </a:r>
            <a:r>
              <a:rPr lang="en-US" altLang="zh-CN" dirty="0"/>
              <a:t>Chunks</a:t>
            </a:r>
            <a:r>
              <a:rPr lang="zh-CN" altLang="en-US" dirty="0"/>
              <a:t>，每个</a:t>
            </a:r>
            <a:r>
              <a:rPr lang="en-US" altLang="zh-CN" dirty="0"/>
              <a:t>Chunk</a:t>
            </a:r>
            <a:r>
              <a:rPr lang="zh-CN" altLang="en-US" dirty="0"/>
              <a:t>大小为</a:t>
            </a:r>
            <a:r>
              <a:rPr lang="en-US" altLang="zh-CN" dirty="0"/>
              <a:t>0.5MB</a:t>
            </a:r>
            <a:r>
              <a:rPr lang="zh-CN" altLang="en-US" dirty="0"/>
              <a:t>；也可以划分为</a:t>
            </a:r>
            <a:r>
              <a:rPr lang="en-US" altLang="zh-CN" dirty="0"/>
              <a:t>1024</a:t>
            </a:r>
            <a:r>
              <a:rPr lang="zh-CN" altLang="en-US" dirty="0"/>
              <a:t>个</a:t>
            </a:r>
            <a:r>
              <a:rPr lang="en-US" altLang="zh-CN" dirty="0"/>
              <a:t>Chunks</a:t>
            </a:r>
            <a:r>
              <a:rPr lang="zh-CN" altLang="en-US" dirty="0"/>
              <a:t>，每个</a:t>
            </a:r>
            <a:r>
              <a:rPr lang="en-US" altLang="zh-CN" dirty="0"/>
              <a:t>Chunk</a:t>
            </a:r>
            <a:r>
              <a:rPr lang="zh-CN" altLang="en-US" dirty="0"/>
              <a:t>大小则为</a:t>
            </a:r>
            <a:r>
              <a:rPr lang="en-US" altLang="zh-CN" dirty="0"/>
              <a:t>1KB</a:t>
            </a:r>
            <a:r>
              <a:rPr lang="zh-CN" altLang="en-US" dirty="0"/>
              <a:t>。</a:t>
            </a:r>
          </a:p>
        </p:txBody>
      </p:sp>
    </p:spTree>
    <p:extLst>
      <p:ext uri="{BB962C8B-B14F-4D97-AF65-F5344CB8AC3E}">
        <p14:creationId xmlns="" xmlns:p14="http://schemas.microsoft.com/office/powerpoint/2010/main" val="2139267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8" name="文本框 7"/>
          <p:cNvSpPr txBox="1"/>
          <p:nvPr/>
        </p:nvSpPr>
        <p:spPr>
          <a:xfrm>
            <a:off x="740434" y="1529953"/>
            <a:ext cx="7412966" cy="4247317"/>
          </a:xfrm>
          <a:prstGeom prst="rect">
            <a:avLst/>
          </a:prstGeom>
          <a:noFill/>
        </p:spPr>
        <p:txBody>
          <a:bodyPr wrap="square" rtlCol="0">
            <a:spAutoFit/>
          </a:bodyPr>
          <a:lstStyle/>
          <a:p>
            <a:pPr lvl="0"/>
            <a:r>
              <a:rPr lang="zh-CN" altLang="en-US" dirty="0" smtClean="0"/>
              <a:t></a:t>
            </a:r>
            <a:r>
              <a:rPr lang="en-US" altLang="zh-CN" dirty="0" smtClean="0"/>
              <a:t>Slab Class</a:t>
            </a:r>
          </a:p>
          <a:p>
            <a:pPr lvl="0"/>
            <a:r>
              <a:rPr lang="en-US" altLang="zh-CN" dirty="0" smtClean="0"/>
              <a:t>      </a:t>
            </a:r>
            <a:r>
              <a:rPr lang="zh-CN" altLang="en-US" dirty="0" smtClean="0"/>
              <a:t>可以看出，</a:t>
            </a:r>
            <a:r>
              <a:rPr lang="en-US" altLang="zh-CN" dirty="0" err="1" smtClean="0"/>
              <a:t>Memchache</a:t>
            </a:r>
            <a:r>
              <a:rPr lang="zh-CN" altLang="en-US" dirty="0" smtClean="0"/>
              <a:t>管理的一个内存空间内可以划分多个</a:t>
            </a:r>
            <a:r>
              <a:rPr lang="en-US" altLang="zh-CN" dirty="0" smtClean="0"/>
              <a:t>slabs</a:t>
            </a:r>
            <a:r>
              <a:rPr lang="zh-CN" altLang="en-US" dirty="0" smtClean="0"/>
              <a:t>，而这些</a:t>
            </a:r>
            <a:r>
              <a:rPr lang="en-US" altLang="zh-CN" dirty="0" smtClean="0"/>
              <a:t>slabs</a:t>
            </a:r>
            <a:r>
              <a:rPr lang="zh-CN" altLang="en-US" dirty="0" smtClean="0"/>
              <a:t>又可以按照它们内部设置的</a:t>
            </a:r>
            <a:r>
              <a:rPr lang="en-US" altLang="zh-CN" dirty="0" smtClean="0"/>
              <a:t>chunk</a:t>
            </a:r>
            <a:r>
              <a:rPr lang="zh-CN" altLang="en-US" dirty="0" smtClean="0"/>
              <a:t>大小分为不同的组（比如一组</a:t>
            </a:r>
            <a:r>
              <a:rPr lang="en-US" altLang="zh-CN" dirty="0" smtClean="0"/>
              <a:t>slabs</a:t>
            </a:r>
            <a:r>
              <a:rPr lang="zh-CN" altLang="en-US" dirty="0" smtClean="0"/>
              <a:t>的</a:t>
            </a:r>
            <a:r>
              <a:rPr lang="en-US" altLang="zh-CN" dirty="0" smtClean="0"/>
              <a:t>chunk size</a:t>
            </a:r>
            <a:r>
              <a:rPr lang="zh-CN" altLang="en-US" dirty="0" smtClean="0"/>
              <a:t>都是</a:t>
            </a:r>
            <a:r>
              <a:rPr lang="en-US" altLang="zh-CN" dirty="0" smtClean="0"/>
              <a:t>512 bytes</a:t>
            </a:r>
            <a:r>
              <a:rPr lang="zh-CN" altLang="en-US" dirty="0" smtClean="0"/>
              <a:t>，另一组</a:t>
            </a:r>
            <a:r>
              <a:rPr lang="en-US" altLang="zh-CN" dirty="0" smtClean="0"/>
              <a:t>slabs</a:t>
            </a:r>
            <a:r>
              <a:rPr lang="zh-CN" altLang="en-US" dirty="0" smtClean="0"/>
              <a:t>的</a:t>
            </a:r>
            <a:r>
              <a:rPr lang="en-US" altLang="zh-CN" dirty="0" smtClean="0"/>
              <a:t>chunk size</a:t>
            </a:r>
            <a:r>
              <a:rPr lang="zh-CN" altLang="en-US" dirty="0" smtClean="0"/>
              <a:t>都是</a:t>
            </a:r>
            <a:r>
              <a:rPr lang="en-US" altLang="zh-CN" dirty="0" smtClean="0"/>
              <a:t>640 bytes</a:t>
            </a:r>
            <a:r>
              <a:rPr lang="zh-CN" altLang="en-US" dirty="0" smtClean="0"/>
              <a:t>等等），这样的组就称为</a:t>
            </a:r>
            <a:r>
              <a:rPr lang="en-US" altLang="zh-CN" dirty="0" smtClean="0"/>
              <a:t>Slab Class</a:t>
            </a:r>
            <a:r>
              <a:rPr lang="zh-CN" altLang="en-US" dirty="0" smtClean="0"/>
              <a:t>。</a:t>
            </a:r>
            <a:endParaRPr lang="en-US" altLang="zh-CN" dirty="0" smtClean="0"/>
          </a:p>
          <a:p>
            <a:pPr lvl="0"/>
            <a:r>
              <a:rPr lang="zh-CN" altLang="en-US" dirty="0" smtClean="0"/>
              <a:t>内存回收的</a:t>
            </a:r>
            <a:r>
              <a:rPr lang="en-US" altLang="zh-CN" dirty="0" smtClean="0"/>
              <a:t>LRU</a:t>
            </a:r>
            <a:r>
              <a:rPr lang="zh-CN" altLang="en-US" dirty="0" smtClean="0"/>
              <a:t>算法</a:t>
            </a:r>
          </a:p>
          <a:p>
            <a:pPr lvl="0"/>
            <a:r>
              <a:rPr lang="zh-CN" altLang="en-US" dirty="0" smtClean="0"/>
              <a:t>        内</a:t>
            </a:r>
            <a:r>
              <a:rPr lang="zh-CN" altLang="en-US" dirty="0"/>
              <a:t>存空间总是有限的，当负载达到一定状况，所有的</a:t>
            </a:r>
            <a:r>
              <a:rPr lang="en-US" altLang="zh-CN" dirty="0"/>
              <a:t>chunks</a:t>
            </a:r>
            <a:r>
              <a:rPr lang="zh-CN" altLang="en-US" dirty="0"/>
              <a:t>都被占用了，这时就需要设计一个算法来淘汰旧的</a:t>
            </a:r>
            <a:r>
              <a:rPr lang="en-US" altLang="zh-CN" dirty="0"/>
              <a:t>Item</a:t>
            </a:r>
            <a:r>
              <a:rPr lang="zh-CN" altLang="en-US" dirty="0"/>
              <a:t>，腾出空间接纳新的</a:t>
            </a:r>
            <a:r>
              <a:rPr lang="en-US" altLang="zh-CN" dirty="0"/>
              <a:t>Item</a:t>
            </a:r>
            <a:r>
              <a:rPr lang="zh-CN" altLang="en-US" dirty="0"/>
              <a:t>。</a:t>
            </a:r>
            <a:r>
              <a:rPr lang="en-US" altLang="zh-CN" dirty="0"/>
              <a:t>Memchache</a:t>
            </a:r>
            <a:r>
              <a:rPr lang="zh-CN" altLang="en-US" dirty="0"/>
              <a:t>采用的是</a:t>
            </a:r>
            <a:r>
              <a:rPr lang="en-US" altLang="zh-CN" dirty="0"/>
              <a:t>LRU</a:t>
            </a:r>
            <a:r>
              <a:rPr lang="zh-CN" altLang="en-US" dirty="0"/>
              <a:t>（</a:t>
            </a:r>
            <a:r>
              <a:rPr lang="en-US" altLang="zh-CN" dirty="0"/>
              <a:t>Least Recently Used</a:t>
            </a:r>
            <a:r>
              <a:rPr lang="zh-CN" altLang="en-US" dirty="0"/>
              <a:t>）算法，即从当前</a:t>
            </a:r>
            <a:r>
              <a:rPr lang="en-US" altLang="zh-CN" dirty="0"/>
              <a:t>Item</a:t>
            </a:r>
            <a:r>
              <a:rPr lang="zh-CN" altLang="en-US" dirty="0"/>
              <a:t>中找出最少使用的那个淘汰</a:t>
            </a:r>
            <a:r>
              <a:rPr lang="zh-CN" altLang="en-US" dirty="0" smtClean="0"/>
              <a:t>。</a:t>
            </a:r>
            <a:endParaRPr lang="en-US" altLang="zh-CN" dirty="0" smtClean="0"/>
          </a:p>
          <a:p>
            <a:pPr lvl="0"/>
            <a:r>
              <a:rPr lang="zh-CN" altLang="en-US" dirty="0" smtClean="0"/>
              <a:t>        图</a:t>
            </a:r>
            <a:r>
              <a:rPr lang="en-US" altLang="zh-CN" dirty="0"/>
              <a:t>16-16</a:t>
            </a:r>
            <a:r>
              <a:rPr lang="zh-CN" altLang="en-US" dirty="0"/>
              <a:t>表示的是一个内存空间内各个</a:t>
            </a:r>
            <a:r>
              <a:rPr lang="en-US" altLang="zh-CN" dirty="0"/>
              <a:t>slab class</a:t>
            </a:r>
            <a:r>
              <a:rPr lang="zh-CN" altLang="en-US" dirty="0"/>
              <a:t>的即时状态。每个</a:t>
            </a:r>
            <a:r>
              <a:rPr lang="en-US" altLang="zh-CN" dirty="0"/>
              <a:t>slab</a:t>
            </a:r>
            <a:r>
              <a:rPr lang="zh-CN" altLang="en-US" dirty="0"/>
              <a:t>的红色</a:t>
            </a:r>
            <a:r>
              <a:rPr lang="en-US" altLang="zh-CN" dirty="0"/>
              <a:t>chunks</a:t>
            </a:r>
            <a:r>
              <a:rPr lang="zh-CN" altLang="en-US" dirty="0"/>
              <a:t>表示已被占用空间，绿色</a:t>
            </a:r>
            <a:r>
              <a:rPr lang="en-US" altLang="zh-CN" dirty="0"/>
              <a:t>chunk</a:t>
            </a:r>
            <a:r>
              <a:rPr lang="zh-CN" altLang="en-US" dirty="0"/>
              <a:t>表示尚未使用或已释放（</a:t>
            </a:r>
            <a:r>
              <a:rPr lang="en-US" altLang="zh-CN" dirty="0"/>
              <a:t>free</a:t>
            </a:r>
            <a:r>
              <a:rPr lang="zh-CN" altLang="en-US" dirty="0"/>
              <a:t>）的空间。</a:t>
            </a:r>
            <a:r>
              <a:rPr lang="en-US" altLang="zh-CN" dirty="0"/>
              <a:t>Memchache</a:t>
            </a:r>
            <a:r>
              <a:rPr lang="zh-CN" altLang="en-US" dirty="0"/>
              <a:t>使用两个链表来支持一个</a:t>
            </a:r>
            <a:r>
              <a:rPr lang="en-US" altLang="zh-CN" dirty="0"/>
              <a:t>slab class</a:t>
            </a:r>
            <a:r>
              <a:rPr lang="zh-CN" altLang="en-US" dirty="0"/>
              <a:t>的</a:t>
            </a:r>
            <a:r>
              <a:rPr lang="en-US" altLang="zh-CN" dirty="0"/>
              <a:t>LRU</a:t>
            </a:r>
            <a:r>
              <a:rPr lang="zh-CN" altLang="en-US" dirty="0"/>
              <a:t>算法，由于内存内有多个</a:t>
            </a:r>
            <a:r>
              <a:rPr lang="en-US" altLang="zh-CN" dirty="0"/>
              <a:t>slab class</a:t>
            </a:r>
            <a:r>
              <a:rPr lang="zh-CN" altLang="en-US" dirty="0"/>
              <a:t>，因此</a:t>
            </a:r>
            <a:r>
              <a:rPr lang="en-US" altLang="zh-CN" dirty="0"/>
              <a:t>Memchache</a:t>
            </a:r>
            <a:r>
              <a:rPr lang="zh-CN" altLang="en-US" dirty="0"/>
              <a:t>需使用多组链表。</a:t>
            </a:r>
          </a:p>
        </p:txBody>
      </p:sp>
    </p:spTree>
    <p:extLst>
      <p:ext uri="{BB962C8B-B14F-4D97-AF65-F5344CB8AC3E}">
        <p14:creationId xmlns="" xmlns:p14="http://schemas.microsoft.com/office/powerpoint/2010/main" val="514941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1905000" y="2895599"/>
            <a:ext cx="5339259" cy="3406399"/>
          </a:xfrm>
          <a:prstGeom prst="rect">
            <a:avLst/>
          </a:prstGeom>
        </p:spPr>
      </p:pic>
      <p:sp>
        <p:nvSpPr>
          <p:cNvPr id="3" name="文本框 2"/>
          <p:cNvSpPr txBox="1"/>
          <p:nvPr/>
        </p:nvSpPr>
        <p:spPr>
          <a:xfrm>
            <a:off x="914400" y="1752600"/>
            <a:ext cx="7315200" cy="1477328"/>
          </a:xfrm>
          <a:prstGeom prst="rect">
            <a:avLst/>
          </a:prstGeom>
          <a:noFill/>
        </p:spPr>
        <p:txBody>
          <a:bodyPr wrap="square" rtlCol="0">
            <a:spAutoFit/>
          </a:bodyPr>
          <a:lstStyle/>
          <a:p>
            <a:r>
              <a:rPr lang="zh-CN" altLang="en-US" dirty="0" smtClean="0"/>
              <a:t>      图</a:t>
            </a:r>
            <a:r>
              <a:rPr lang="en-US" altLang="zh-CN" dirty="0"/>
              <a:t>16-16</a:t>
            </a:r>
            <a:r>
              <a:rPr lang="zh-CN" altLang="en-US" dirty="0"/>
              <a:t>表示的是一个内存空间内各个</a:t>
            </a:r>
            <a:r>
              <a:rPr lang="en-US" altLang="zh-CN" dirty="0"/>
              <a:t>slab class</a:t>
            </a:r>
            <a:r>
              <a:rPr lang="zh-CN" altLang="en-US" dirty="0"/>
              <a:t>的即时状态。每个</a:t>
            </a:r>
            <a:r>
              <a:rPr lang="en-US" altLang="zh-CN" dirty="0"/>
              <a:t>slab</a:t>
            </a:r>
            <a:r>
              <a:rPr lang="zh-CN" altLang="en-US" dirty="0"/>
              <a:t>的红色</a:t>
            </a:r>
            <a:r>
              <a:rPr lang="en-US" altLang="zh-CN" dirty="0"/>
              <a:t>chunks</a:t>
            </a:r>
            <a:r>
              <a:rPr lang="zh-CN" altLang="en-US" dirty="0"/>
              <a:t>表示已被占用空间，绿色</a:t>
            </a:r>
            <a:r>
              <a:rPr lang="en-US" altLang="zh-CN" dirty="0"/>
              <a:t>chunk</a:t>
            </a:r>
            <a:r>
              <a:rPr lang="zh-CN" altLang="en-US" dirty="0"/>
              <a:t>表示尚未使用或已释放（</a:t>
            </a:r>
            <a:r>
              <a:rPr lang="en-US" altLang="zh-CN" dirty="0"/>
              <a:t>free</a:t>
            </a:r>
            <a:r>
              <a:rPr lang="zh-CN" altLang="en-US" dirty="0"/>
              <a:t>）的空间。</a:t>
            </a:r>
            <a:r>
              <a:rPr lang="en-US" altLang="zh-CN" dirty="0"/>
              <a:t>Memchache</a:t>
            </a:r>
            <a:r>
              <a:rPr lang="zh-CN" altLang="en-US" dirty="0"/>
              <a:t>使用两个链表来支持一个</a:t>
            </a:r>
            <a:r>
              <a:rPr lang="en-US" altLang="zh-CN" dirty="0"/>
              <a:t>slab class</a:t>
            </a:r>
            <a:r>
              <a:rPr lang="zh-CN" altLang="en-US" dirty="0"/>
              <a:t>的</a:t>
            </a:r>
            <a:r>
              <a:rPr lang="en-US" altLang="zh-CN" dirty="0"/>
              <a:t>LRU</a:t>
            </a:r>
            <a:r>
              <a:rPr lang="zh-CN" altLang="en-US" dirty="0"/>
              <a:t>算法，由于内存内有多个</a:t>
            </a:r>
            <a:r>
              <a:rPr lang="en-US" altLang="zh-CN" dirty="0"/>
              <a:t>slab class</a:t>
            </a:r>
            <a:r>
              <a:rPr lang="zh-CN" altLang="en-US" dirty="0"/>
              <a:t>，因此</a:t>
            </a:r>
            <a:r>
              <a:rPr lang="en-US" altLang="zh-CN" dirty="0"/>
              <a:t>Memchache</a:t>
            </a:r>
            <a:r>
              <a:rPr lang="zh-CN" altLang="en-US" dirty="0"/>
              <a:t>需使用多组链表。</a:t>
            </a:r>
          </a:p>
        </p:txBody>
      </p:sp>
    </p:spTree>
    <p:extLst>
      <p:ext uri="{BB962C8B-B14F-4D97-AF65-F5344CB8AC3E}">
        <p14:creationId xmlns="" xmlns:p14="http://schemas.microsoft.com/office/powerpoint/2010/main" val="191073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15.3</a:t>
            </a:r>
            <a:r>
              <a:rPr lang="zh-CN" altLang="en-US" sz="2400" b="1" dirty="0" smtClean="0">
                <a:solidFill>
                  <a:srgbClr val="0823A8"/>
                </a:solidFill>
                <a:latin typeface="Calibri" panose="020F0502020204030204" pitchFamily="34" charset="0"/>
              </a:rPr>
              <a:t>数据存储一致性</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315200" cy="1477328"/>
          </a:xfrm>
          <a:prstGeom prst="rect">
            <a:avLst/>
          </a:prstGeom>
          <a:noFill/>
        </p:spPr>
        <p:txBody>
          <a:bodyPr wrap="square" rtlCol="0">
            <a:spAutoFit/>
          </a:bodyPr>
          <a:lstStyle/>
          <a:p>
            <a:r>
              <a:rPr lang="zh-CN" altLang="en-US" b="1" dirty="0"/>
              <a:t>数据存储的一致性哈希算法</a:t>
            </a:r>
            <a:endParaRPr lang="zh-CN" altLang="en-US" dirty="0"/>
          </a:p>
          <a:p>
            <a:r>
              <a:rPr lang="zh-CN" altLang="en-US" dirty="0"/>
              <a:t>	</a:t>
            </a:r>
            <a:r>
              <a:rPr lang="en-US" altLang="zh-CN" dirty="0"/>
              <a:t>Memchache</a:t>
            </a:r>
            <a:r>
              <a:rPr lang="zh-CN" altLang="en-US" dirty="0"/>
              <a:t>支持的缓存数据格式为键值对（</a:t>
            </a:r>
            <a:r>
              <a:rPr lang="en-US" altLang="zh-CN" dirty="0"/>
              <a:t>key-value pair</a:t>
            </a:r>
            <a:r>
              <a:rPr lang="zh-CN" altLang="en-US" dirty="0"/>
              <a:t>），当一个键值对数据项被</a:t>
            </a:r>
            <a:r>
              <a:rPr lang="en-US" altLang="zh-CN" dirty="0"/>
              <a:t>Item</a:t>
            </a:r>
            <a:r>
              <a:rPr lang="zh-CN" altLang="en-US" dirty="0"/>
              <a:t>提交给</a:t>
            </a:r>
            <a:r>
              <a:rPr lang="en-US" altLang="zh-CN" dirty="0" err="1"/>
              <a:t>memchached</a:t>
            </a:r>
            <a:r>
              <a:rPr lang="zh-CN" altLang="en-US" dirty="0"/>
              <a:t>客户端</a:t>
            </a:r>
            <a:r>
              <a:rPr lang="zh-CN" altLang="en-US" dirty="0" smtClean="0"/>
              <a:t>，如</a:t>
            </a:r>
            <a:r>
              <a:rPr lang="zh-CN" altLang="en-US" dirty="0"/>
              <a:t>图</a:t>
            </a:r>
            <a:r>
              <a:rPr lang="en-US" altLang="zh-CN" dirty="0"/>
              <a:t>16-17</a:t>
            </a:r>
            <a:r>
              <a:rPr lang="zh-CN" altLang="en-US" dirty="0"/>
              <a:t>所示，假设我们有</a:t>
            </a:r>
            <a:r>
              <a:rPr lang="en-US" altLang="zh-CN" dirty="0"/>
              <a:t>3</a:t>
            </a:r>
            <a:r>
              <a:rPr lang="zh-CN" altLang="en-US" dirty="0"/>
              <a:t>个节点在</a:t>
            </a:r>
            <a:r>
              <a:rPr lang="en-US" altLang="zh-CN" dirty="0" err="1"/>
              <a:t>memchached</a:t>
            </a:r>
            <a:r>
              <a:rPr lang="zh-CN" altLang="en-US" dirty="0"/>
              <a:t>集群中，需要有一个数据存储分配的路由算法帮助我们把写入的数据均衡地分配到这</a:t>
            </a:r>
            <a:r>
              <a:rPr lang="en-US" altLang="zh-CN" dirty="0"/>
              <a:t>3</a:t>
            </a:r>
            <a:r>
              <a:rPr lang="zh-CN" altLang="en-US" dirty="0"/>
              <a:t>台机器上。</a:t>
            </a:r>
          </a:p>
        </p:txBody>
      </p:sp>
      <p:pic>
        <p:nvPicPr>
          <p:cNvPr id="4" name="图片 3"/>
          <p:cNvPicPr>
            <a:picLocks noChangeAspect="1"/>
          </p:cNvPicPr>
          <p:nvPr/>
        </p:nvPicPr>
        <p:blipFill>
          <a:blip r:embed="rId4" cstate="print"/>
          <a:stretch>
            <a:fillRect/>
          </a:stretch>
        </p:blipFill>
        <p:spPr>
          <a:xfrm>
            <a:off x="1938465" y="3229928"/>
            <a:ext cx="4619048" cy="2800000"/>
          </a:xfrm>
          <a:prstGeom prst="rect">
            <a:avLst/>
          </a:prstGeom>
        </p:spPr>
      </p:pic>
      <p:sp>
        <p:nvSpPr>
          <p:cNvPr id="5" name="矩形 4"/>
          <p:cNvSpPr/>
          <p:nvPr/>
        </p:nvSpPr>
        <p:spPr>
          <a:xfrm>
            <a:off x="2814033" y="5987018"/>
            <a:ext cx="3510567" cy="369332"/>
          </a:xfrm>
          <a:prstGeom prst="rect">
            <a:avLst/>
          </a:prstGeom>
        </p:spPr>
        <p:txBody>
          <a:bodyPr wrap="square">
            <a:spAutoFit/>
          </a:bodyPr>
          <a:lstStyle/>
          <a:p>
            <a:r>
              <a:rPr lang="zh-CN" altLang="en-US" dirty="0"/>
              <a:t>图</a:t>
            </a:r>
            <a:r>
              <a:rPr lang="en-US" altLang="zh-CN" dirty="0"/>
              <a:t>16-17  </a:t>
            </a:r>
            <a:r>
              <a:rPr lang="zh-CN" altLang="en-US" dirty="0"/>
              <a:t>数据存储的路由算法</a:t>
            </a:r>
          </a:p>
        </p:txBody>
      </p:sp>
    </p:spTree>
    <p:extLst>
      <p:ext uri="{BB962C8B-B14F-4D97-AF65-F5344CB8AC3E}">
        <p14:creationId xmlns="" xmlns:p14="http://schemas.microsoft.com/office/powerpoint/2010/main" val="1449247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15.3</a:t>
            </a:r>
            <a:r>
              <a:rPr lang="zh-CN" altLang="en-US" sz="2400" b="1">
                <a:solidFill>
                  <a:srgbClr val="0823A8"/>
                </a:solidFill>
                <a:latin typeface="Calibri" panose="020F0502020204030204" pitchFamily="34" charset="0"/>
              </a:rPr>
              <a:t>数据存储一致性</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315200" cy="1200329"/>
          </a:xfrm>
          <a:prstGeom prst="rect">
            <a:avLst/>
          </a:prstGeom>
          <a:noFill/>
        </p:spPr>
        <p:txBody>
          <a:bodyPr wrap="square" rtlCol="0">
            <a:spAutoFit/>
          </a:bodyPr>
          <a:lstStyle/>
          <a:p>
            <a:r>
              <a:rPr lang="zh-CN" altLang="en-US" dirty="0" smtClean="0"/>
              <a:t>        目</a:t>
            </a:r>
            <a:r>
              <a:rPr lang="zh-CN" altLang="en-US" dirty="0"/>
              <a:t>前</a:t>
            </a:r>
            <a:r>
              <a:rPr lang="en-US" altLang="zh-CN" dirty="0"/>
              <a:t>Memchache</a:t>
            </a:r>
            <a:r>
              <a:rPr lang="zh-CN" altLang="en-US" dirty="0"/>
              <a:t>采用了一致性哈希算法（</a:t>
            </a:r>
            <a:r>
              <a:rPr lang="en-US" altLang="zh-CN" dirty="0"/>
              <a:t>Consistent Hash</a:t>
            </a:r>
            <a:r>
              <a:rPr lang="zh-CN" altLang="en-US" dirty="0"/>
              <a:t>）。其原理为通过一个称做一致性</a:t>
            </a:r>
            <a:r>
              <a:rPr lang="en-US" altLang="zh-CN" dirty="0"/>
              <a:t>Hash</a:t>
            </a:r>
            <a:r>
              <a:rPr lang="zh-CN" altLang="en-US" dirty="0"/>
              <a:t>环的数据结构实现键值对</a:t>
            </a:r>
            <a:r>
              <a:rPr lang="en-US" altLang="zh-CN" dirty="0"/>
              <a:t>Key</a:t>
            </a:r>
            <a:r>
              <a:rPr lang="zh-CN" altLang="en-US" dirty="0"/>
              <a:t>到缓存服务器</a:t>
            </a:r>
            <a:r>
              <a:rPr lang="en-US" altLang="zh-CN" dirty="0"/>
              <a:t>ID</a:t>
            </a:r>
            <a:r>
              <a:rPr lang="zh-CN" altLang="en-US" dirty="0"/>
              <a:t>的</a:t>
            </a:r>
            <a:r>
              <a:rPr lang="en-US" altLang="zh-CN" dirty="0"/>
              <a:t>Hash</a:t>
            </a:r>
            <a:r>
              <a:rPr lang="zh-CN" altLang="en-US" dirty="0"/>
              <a:t>映射，这个一致性</a:t>
            </a:r>
            <a:r>
              <a:rPr lang="en-US" altLang="zh-CN" dirty="0"/>
              <a:t>Hash</a:t>
            </a:r>
            <a:r>
              <a:rPr lang="zh-CN" altLang="en-US" dirty="0"/>
              <a:t>环如图</a:t>
            </a:r>
            <a:r>
              <a:rPr lang="en-US" altLang="zh-CN" dirty="0"/>
              <a:t>16-18</a:t>
            </a:r>
            <a:r>
              <a:rPr lang="zh-CN" altLang="en-US" dirty="0"/>
              <a:t>所示，它跨越了长度区间</a:t>
            </a:r>
            <a:r>
              <a:rPr lang="en-US" altLang="zh-CN" dirty="0"/>
              <a:t>[0, 2</a:t>
            </a:r>
            <a:r>
              <a:rPr lang="en-US" altLang="zh-CN" baseline="30000" dirty="0"/>
              <a:t>32</a:t>
            </a:r>
            <a:r>
              <a:rPr lang="en-US" altLang="zh-CN" dirty="0"/>
              <a:t>-1]</a:t>
            </a:r>
            <a:r>
              <a:rPr lang="zh-CN" altLang="en-US" dirty="0"/>
              <a:t>。</a:t>
            </a:r>
          </a:p>
        </p:txBody>
      </p:sp>
      <p:pic>
        <p:nvPicPr>
          <p:cNvPr id="2" name="图片 1"/>
          <p:cNvPicPr>
            <a:picLocks noChangeAspect="1"/>
          </p:cNvPicPr>
          <p:nvPr/>
        </p:nvPicPr>
        <p:blipFill>
          <a:blip r:embed="rId4" cstate="print"/>
          <a:stretch>
            <a:fillRect/>
          </a:stretch>
        </p:blipFill>
        <p:spPr>
          <a:xfrm>
            <a:off x="1887028" y="2996002"/>
            <a:ext cx="4666172" cy="2947943"/>
          </a:xfrm>
          <a:prstGeom prst="rect">
            <a:avLst/>
          </a:prstGeom>
        </p:spPr>
      </p:pic>
      <p:sp>
        <p:nvSpPr>
          <p:cNvPr id="7" name="矩形 6"/>
          <p:cNvSpPr/>
          <p:nvPr/>
        </p:nvSpPr>
        <p:spPr>
          <a:xfrm>
            <a:off x="3498017" y="6033223"/>
            <a:ext cx="2409634" cy="284693"/>
          </a:xfrm>
          <a:prstGeom prst="rect">
            <a:avLst/>
          </a:prstGeom>
        </p:spPr>
        <p:txBody>
          <a:bodyPr wrap="none">
            <a:spAutoFit/>
          </a:bodyPr>
          <a:lstStyle/>
          <a:p>
            <a:pPr marL="0" marR="0" indent="0" algn="ctr">
              <a:lnSpc>
                <a:spcPts val="1500"/>
              </a:lnSpc>
              <a:spcBef>
                <a:spcPts val="1200"/>
              </a:spcBef>
              <a:spcAft>
                <a:spcPts val="1200"/>
              </a:spcAft>
            </a:pPr>
            <a:r>
              <a:rPr lang="zh-CN" altLang="en-US" kern="100" dirty="0">
                <a:latin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rPr>
              <a:t>1</a:t>
            </a:r>
            <a:r>
              <a:rPr lang="en-US" altLang="zh-CN" kern="100" dirty="0">
                <a:latin typeface="宋体" panose="02010600030101010101" pitchFamily="2" charset="-122"/>
                <a:cs typeface="Times New Roman" panose="02020603050405020304" pitchFamily="18" charset="0"/>
              </a:rPr>
              <a:t>6</a:t>
            </a:r>
            <a:r>
              <a:rPr lang="en-US" altLang="zh-CN" kern="100" dirty="0">
                <a:latin typeface="Times New Roman" panose="02020603050405020304" pitchFamily="18" charset="0"/>
              </a:rPr>
              <a:t>-18 </a:t>
            </a:r>
            <a:r>
              <a:rPr lang="zh-CN" altLang="en-US" kern="100" dirty="0">
                <a:latin typeface="宋体" panose="02010600030101010101" pitchFamily="2" charset="-122"/>
                <a:cs typeface="Times New Roman" panose="02020603050405020304" pitchFamily="18" charset="0"/>
              </a:rPr>
              <a:t>一致性</a:t>
            </a:r>
            <a:r>
              <a:rPr lang="en-US" altLang="zh-CN" kern="100" dirty="0">
                <a:latin typeface="Times New Roman" panose="02020603050405020304" pitchFamily="18" charset="0"/>
              </a:rPr>
              <a:t>Hash</a:t>
            </a:r>
            <a:r>
              <a:rPr lang="zh-CN" altLang="en-US" kern="100" dirty="0">
                <a:latin typeface="宋体" panose="02010600030101010101" pitchFamily="2" charset="-122"/>
                <a:cs typeface="Times New Roman" panose="02020603050405020304" pitchFamily="18" charset="0"/>
              </a:rPr>
              <a:t>环</a:t>
            </a:r>
            <a:endParaRPr lang="zh-CN" altLang="en-US" sz="1400" kern="100" dirty="0">
              <a:latin typeface="Times New Roman" panose="02020603050405020304" pitchFamily="18" charset="0"/>
            </a:endParaRPr>
          </a:p>
        </p:txBody>
      </p:sp>
    </p:spTree>
    <p:extLst>
      <p:ext uri="{BB962C8B-B14F-4D97-AF65-F5344CB8AC3E}">
        <p14:creationId xmlns="" xmlns:p14="http://schemas.microsoft.com/office/powerpoint/2010/main" val="1978936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15.3</a:t>
            </a:r>
            <a:r>
              <a:rPr lang="zh-CN" altLang="en-US" sz="2400" b="1">
                <a:solidFill>
                  <a:srgbClr val="0823A8"/>
                </a:solidFill>
                <a:latin typeface="Calibri" panose="020F0502020204030204" pitchFamily="34" charset="0"/>
              </a:rPr>
              <a:t>数据存储一致性</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315200" cy="1200329"/>
          </a:xfrm>
          <a:prstGeom prst="rect">
            <a:avLst/>
          </a:prstGeom>
          <a:noFill/>
        </p:spPr>
        <p:txBody>
          <a:bodyPr wrap="square" rtlCol="0">
            <a:spAutoFit/>
          </a:bodyPr>
          <a:lstStyle/>
          <a:p>
            <a:r>
              <a:rPr lang="zh-CN" altLang="en-US" dirty="0" smtClean="0"/>
              <a:t>      如</a:t>
            </a:r>
            <a:r>
              <a:rPr lang="zh-CN" altLang="en-US" dirty="0"/>
              <a:t>果</a:t>
            </a:r>
            <a:r>
              <a:rPr lang="en-US" altLang="zh-CN" dirty="0" err="1"/>
              <a:t>memchached</a:t>
            </a:r>
            <a:r>
              <a:rPr lang="zh-CN" altLang="en-US" dirty="0"/>
              <a:t>服务器集群扩容，比如上例中增加了服务器节点</a:t>
            </a:r>
            <a:r>
              <a:rPr lang="en-US" altLang="zh-CN" dirty="0"/>
              <a:t>Node3</a:t>
            </a:r>
            <a:r>
              <a:rPr lang="zh-CN" altLang="en-US" dirty="0"/>
              <a:t>，它在一致性</a:t>
            </a:r>
            <a:r>
              <a:rPr lang="en-US" altLang="zh-CN" dirty="0"/>
              <a:t>Hash</a:t>
            </a:r>
            <a:r>
              <a:rPr lang="zh-CN" altLang="en-US" dirty="0"/>
              <a:t>环上的位置比如说落在</a:t>
            </a:r>
            <a:r>
              <a:rPr lang="en-US" altLang="zh-CN" dirty="0"/>
              <a:t>Node1</a:t>
            </a:r>
            <a:r>
              <a:rPr lang="zh-CN" altLang="en-US" dirty="0"/>
              <a:t>与</a:t>
            </a:r>
            <a:r>
              <a:rPr lang="en-US" altLang="zh-CN" dirty="0"/>
              <a:t>Node2</a:t>
            </a:r>
            <a:r>
              <a:rPr lang="zh-CN" altLang="en-US" dirty="0"/>
              <a:t>之间的左下角位置（如图</a:t>
            </a:r>
            <a:r>
              <a:rPr lang="en-US" altLang="zh-CN" dirty="0"/>
              <a:t>16-19</a:t>
            </a:r>
            <a:r>
              <a:rPr lang="zh-CN" altLang="en-US" dirty="0"/>
              <a:t>所示），这就影响到了原来映射到</a:t>
            </a:r>
            <a:r>
              <a:rPr lang="en-US" altLang="zh-CN" dirty="0"/>
              <a:t>Node2</a:t>
            </a:r>
            <a:r>
              <a:rPr lang="zh-CN" altLang="en-US" dirty="0"/>
              <a:t>的一个数据项（绿色箭头），现在就改成映射到</a:t>
            </a:r>
            <a:r>
              <a:rPr lang="en-US" altLang="zh-CN" dirty="0"/>
              <a:t>Node3</a:t>
            </a:r>
            <a:r>
              <a:rPr lang="zh-CN" altLang="en-US" dirty="0"/>
              <a:t>。</a:t>
            </a:r>
          </a:p>
        </p:txBody>
      </p:sp>
      <p:pic>
        <p:nvPicPr>
          <p:cNvPr id="4" name="图片 3"/>
          <p:cNvPicPr>
            <a:picLocks noChangeAspect="1"/>
          </p:cNvPicPr>
          <p:nvPr/>
        </p:nvPicPr>
        <p:blipFill>
          <a:blip r:embed="rId4" cstate="print"/>
          <a:stretch>
            <a:fillRect/>
          </a:stretch>
        </p:blipFill>
        <p:spPr>
          <a:xfrm>
            <a:off x="2156079" y="2952929"/>
            <a:ext cx="4831841" cy="3078773"/>
          </a:xfrm>
          <a:prstGeom prst="rect">
            <a:avLst/>
          </a:prstGeom>
        </p:spPr>
      </p:pic>
      <p:sp>
        <p:nvSpPr>
          <p:cNvPr id="5" name="矩形 4"/>
          <p:cNvSpPr/>
          <p:nvPr/>
        </p:nvSpPr>
        <p:spPr>
          <a:xfrm>
            <a:off x="3048000" y="6051679"/>
            <a:ext cx="3332964" cy="284693"/>
          </a:xfrm>
          <a:prstGeom prst="rect">
            <a:avLst/>
          </a:prstGeom>
        </p:spPr>
        <p:txBody>
          <a:bodyPr wrap="none">
            <a:spAutoFit/>
          </a:bodyPr>
          <a:lstStyle/>
          <a:p>
            <a:pPr marL="0" marR="0" indent="0" algn="ctr">
              <a:lnSpc>
                <a:spcPts val="1500"/>
              </a:lnSpc>
              <a:spcBef>
                <a:spcPts val="1200"/>
              </a:spcBef>
              <a:spcAft>
                <a:spcPts val="1200"/>
              </a:spcAft>
            </a:pPr>
            <a:r>
              <a:rPr lang="zh-CN" altLang="en-US" kern="100" dirty="0">
                <a:latin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rPr>
              <a:t>1</a:t>
            </a:r>
            <a:r>
              <a:rPr lang="en-US" altLang="zh-CN" kern="100" dirty="0">
                <a:latin typeface="宋体" panose="02010600030101010101" pitchFamily="2" charset="-122"/>
                <a:cs typeface="Times New Roman" panose="02020603050405020304" pitchFamily="18" charset="0"/>
              </a:rPr>
              <a:t>6</a:t>
            </a:r>
            <a:r>
              <a:rPr lang="en-US" altLang="zh-CN" kern="100" dirty="0">
                <a:latin typeface="Times New Roman" panose="02020603050405020304" pitchFamily="18" charset="0"/>
              </a:rPr>
              <a:t>-19 </a:t>
            </a:r>
            <a:r>
              <a:rPr lang="zh-CN" altLang="en-US" kern="100" dirty="0">
                <a:latin typeface="宋体" panose="02010600030101010101" pitchFamily="2" charset="-122"/>
                <a:cs typeface="Times New Roman" panose="02020603050405020304" pitchFamily="18" charset="0"/>
              </a:rPr>
              <a:t>扩容后的一致性</a:t>
            </a:r>
            <a:r>
              <a:rPr lang="en-US" altLang="zh-CN" kern="100" dirty="0">
                <a:latin typeface="Times New Roman" panose="02020603050405020304" pitchFamily="18" charset="0"/>
              </a:rPr>
              <a:t>Hash</a:t>
            </a:r>
            <a:r>
              <a:rPr lang="zh-CN" altLang="en-US" kern="100" dirty="0">
                <a:latin typeface="宋体" panose="02010600030101010101" pitchFamily="2" charset="-122"/>
                <a:cs typeface="Times New Roman" panose="02020603050405020304" pitchFamily="18" charset="0"/>
              </a:rPr>
              <a:t>环</a:t>
            </a:r>
            <a:endParaRPr lang="zh-CN" altLang="en-US" sz="1400" kern="100" dirty="0">
              <a:latin typeface="Times New Roman" panose="02020603050405020304" pitchFamily="18" charset="0"/>
            </a:endParaRPr>
          </a:p>
        </p:txBody>
      </p:sp>
    </p:spTree>
    <p:extLst>
      <p:ext uri="{BB962C8B-B14F-4D97-AF65-F5344CB8AC3E}">
        <p14:creationId xmlns="" xmlns:p14="http://schemas.microsoft.com/office/powerpoint/2010/main" val="2954999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15.4</a:t>
            </a:r>
            <a:r>
              <a:rPr lang="zh-CN" altLang="en-US" sz="2400" b="1" dirty="0" smtClean="0">
                <a:solidFill>
                  <a:srgbClr val="0823A8"/>
                </a:solidFill>
                <a:latin typeface="Calibri" panose="020F0502020204030204" pitchFamily="34" charset="0"/>
              </a:rPr>
              <a:t>内存数据库</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315200" cy="1200329"/>
          </a:xfrm>
          <a:prstGeom prst="rect">
            <a:avLst/>
          </a:prstGeom>
          <a:noFill/>
        </p:spPr>
        <p:txBody>
          <a:bodyPr wrap="square" rtlCol="0">
            <a:spAutoFit/>
          </a:bodyPr>
          <a:lstStyle/>
          <a:p>
            <a:r>
              <a:rPr lang="zh-CN" altLang="en-US" b="1" dirty="0"/>
              <a:t>内存数据库计算架构</a:t>
            </a:r>
            <a:endParaRPr lang="zh-CN" altLang="en-US" dirty="0"/>
          </a:p>
          <a:p>
            <a:r>
              <a:rPr lang="zh-CN" altLang="en-US" dirty="0"/>
              <a:t>	一个完整的数据库应用系统计算架构见图</a:t>
            </a:r>
            <a:r>
              <a:rPr lang="en-US" altLang="zh-CN" dirty="0"/>
              <a:t>16-20</a:t>
            </a:r>
            <a:r>
              <a:rPr lang="zh-CN" altLang="en-US" dirty="0"/>
              <a:t>，它包含应用层、高速缓存层、内存数据库层、磁盘数据库层（持久性存储）四个层次。</a:t>
            </a:r>
          </a:p>
        </p:txBody>
      </p:sp>
      <p:pic>
        <p:nvPicPr>
          <p:cNvPr id="2" name="图片 1"/>
          <p:cNvPicPr>
            <a:picLocks noChangeAspect="1"/>
          </p:cNvPicPr>
          <p:nvPr/>
        </p:nvPicPr>
        <p:blipFill>
          <a:blip r:embed="rId4" cstate="print"/>
          <a:stretch>
            <a:fillRect/>
          </a:stretch>
        </p:blipFill>
        <p:spPr>
          <a:xfrm>
            <a:off x="1828800" y="2921299"/>
            <a:ext cx="5105400" cy="3253834"/>
          </a:xfrm>
          <a:prstGeom prst="rect">
            <a:avLst/>
          </a:prstGeom>
        </p:spPr>
      </p:pic>
    </p:spTree>
    <p:extLst>
      <p:ext uri="{BB962C8B-B14F-4D97-AF65-F5344CB8AC3E}">
        <p14:creationId xmlns="" xmlns:p14="http://schemas.microsoft.com/office/powerpoint/2010/main" val="3048325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15.1</a:t>
            </a:r>
            <a:r>
              <a:rPr lang="zh-CN" altLang="en-US" sz="2400" b="1" dirty="0" smtClean="0">
                <a:solidFill>
                  <a:srgbClr val="0823A8"/>
                </a:solidFill>
                <a:latin typeface="Calibri" panose="020F0502020204030204" pitchFamily="34" charset="0"/>
              </a:rPr>
              <a:t>内存计算模型</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838200" y="1828800"/>
            <a:ext cx="7696200" cy="1754326"/>
          </a:xfrm>
          <a:prstGeom prst="rect">
            <a:avLst/>
          </a:prstGeom>
          <a:noFill/>
        </p:spPr>
        <p:txBody>
          <a:bodyPr wrap="square" rtlCol="0">
            <a:spAutoFit/>
          </a:bodyPr>
          <a:lstStyle/>
          <a:p>
            <a:r>
              <a:rPr lang="zh-CN" altLang="en-US"/>
              <a:t>存计算（</a:t>
            </a:r>
            <a:r>
              <a:rPr lang="en-US" altLang="zh-CN"/>
              <a:t>In-memory Computing</a:t>
            </a:r>
            <a:r>
              <a:rPr lang="zh-CN" altLang="en-US"/>
              <a:t>）</a:t>
            </a:r>
            <a:r>
              <a:rPr lang="en-US" altLang="zh-CN"/>
              <a:t>[5-8]</a:t>
            </a:r>
            <a:r>
              <a:rPr lang="zh-CN" altLang="en-US"/>
              <a:t>指采用了各种内存技术在计算过程中让</a:t>
            </a:r>
            <a:r>
              <a:rPr lang="en-US" altLang="zh-CN"/>
              <a:t>CPU</a:t>
            </a:r>
            <a:r>
              <a:rPr lang="zh-CN" altLang="en-US"/>
              <a:t>从主内存（</a:t>
            </a:r>
            <a:r>
              <a:rPr lang="en-US" altLang="zh-CN"/>
              <a:t>main memory</a:t>
            </a:r>
            <a:r>
              <a:rPr lang="zh-CN" altLang="en-US"/>
              <a:t>）读写数据、而不是从磁盘（</a:t>
            </a:r>
            <a:r>
              <a:rPr lang="en-US" altLang="zh-CN"/>
              <a:t>disk</a:t>
            </a:r>
            <a:r>
              <a:rPr lang="zh-CN" altLang="en-US"/>
              <a:t>）读写数据的计算模型。这里的内存技术包括列存储格式、数据分区与压缩、增量写入、无汇总表等方法。目前内存计算主要是从存储架构（分布式缓存、内存数据库、内存云体系）和计算模型（基于主内存的并行处理、算法下放到数据层）两个方面提出解决方案，如图</a:t>
            </a:r>
            <a:r>
              <a:rPr lang="en-US" altLang="zh-CN"/>
              <a:t>16-1</a:t>
            </a:r>
            <a:r>
              <a:rPr lang="zh-CN" altLang="en-US"/>
              <a:t>所示。</a:t>
            </a:r>
          </a:p>
        </p:txBody>
      </p:sp>
      <p:pic>
        <p:nvPicPr>
          <p:cNvPr id="4" name="图片 3"/>
          <p:cNvPicPr>
            <a:picLocks noChangeAspect="1"/>
          </p:cNvPicPr>
          <p:nvPr/>
        </p:nvPicPr>
        <p:blipFill>
          <a:blip r:embed="rId4" cstate="print"/>
          <a:stretch>
            <a:fillRect/>
          </a:stretch>
        </p:blipFill>
        <p:spPr>
          <a:xfrm>
            <a:off x="1828800" y="3566641"/>
            <a:ext cx="5181600" cy="278203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15.4</a:t>
            </a:r>
            <a:r>
              <a:rPr lang="zh-CN" altLang="en-US" sz="2400" b="1" dirty="0" smtClean="0">
                <a:solidFill>
                  <a:srgbClr val="0823A8"/>
                </a:solidFill>
                <a:latin typeface="Calibri" panose="020F0502020204030204" pitchFamily="34" charset="0"/>
              </a:rPr>
              <a:t>内存数据库</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924800" cy="1754326"/>
          </a:xfrm>
          <a:prstGeom prst="rect">
            <a:avLst/>
          </a:prstGeom>
          <a:noFill/>
        </p:spPr>
        <p:txBody>
          <a:bodyPr wrap="square" rtlCol="0">
            <a:spAutoFit/>
          </a:bodyPr>
          <a:lstStyle/>
          <a:p>
            <a:r>
              <a:rPr lang="zh-CN" altLang="en-US" dirty="0"/>
              <a:t>全内存架</a:t>
            </a:r>
            <a:r>
              <a:rPr lang="zh-CN" altLang="en-US" dirty="0" smtClean="0"/>
              <a:t>构</a:t>
            </a:r>
            <a:endParaRPr lang="en-US" altLang="zh-CN" dirty="0" smtClean="0"/>
          </a:p>
          <a:p>
            <a:r>
              <a:rPr lang="en-US" altLang="zh-CN" dirty="0"/>
              <a:t> </a:t>
            </a:r>
            <a:r>
              <a:rPr lang="en-US" altLang="zh-CN" dirty="0" smtClean="0"/>
              <a:t>       </a:t>
            </a:r>
            <a:r>
              <a:rPr lang="zh-CN" altLang="en-US" dirty="0" smtClean="0"/>
              <a:t>为</a:t>
            </a:r>
            <a:r>
              <a:rPr lang="zh-CN" altLang="en-US" dirty="0"/>
              <a:t>了提高数据访问速度，一种理想的模式是把全部数据存储在内存中，所有的数据计算和事务性操作均在内存中完成，如图</a:t>
            </a:r>
            <a:r>
              <a:rPr lang="en-US" altLang="zh-CN" dirty="0"/>
              <a:t>16-21</a:t>
            </a:r>
            <a:r>
              <a:rPr lang="zh-CN" altLang="en-US" dirty="0"/>
              <a:t>所示。但这种结构立即会带来如下问题：</a:t>
            </a:r>
          </a:p>
          <a:p>
            <a:r>
              <a:rPr lang="zh-CN" altLang="en-US" dirty="0"/>
              <a:t>机器主内存空间有限，难以一次性装载全部的数据库数据；</a:t>
            </a:r>
          </a:p>
          <a:p>
            <a:endParaRPr lang="zh-CN" altLang="en-US" dirty="0"/>
          </a:p>
        </p:txBody>
      </p:sp>
      <p:pic>
        <p:nvPicPr>
          <p:cNvPr id="4" name="图片 3"/>
          <p:cNvPicPr>
            <a:picLocks noChangeAspect="1"/>
          </p:cNvPicPr>
          <p:nvPr/>
        </p:nvPicPr>
        <p:blipFill>
          <a:blip r:embed="rId4" cstate="print"/>
          <a:stretch>
            <a:fillRect/>
          </a:stretch>
        </p:blipFill>
        <p:spPr>
          <a:xfrm>
            <a:off x="5713111" y="3226996"/>
            <a:ext cx="2847619" cy="2304762"/>
          </a:xfrm>
          <a:prstGeom prst="rect">
            <a:avLst/>
          </a:prstGeom>
        </p:spPr>
      </p:pic>
      <p:sp>
        <p:nvSpPr>
          <p:cNvPr id="5" name="矩形 4"/>
          <p:cNvSpPr/>
          <p:nvPr/>
        </p:nvSpPr>
        <p:spPr>
          <a:xfrm>
            <a:off x="5773492" y="5504425"/>
            <a:ext cx="2916183" cy="369332"/>
          </a:xfrm>
          <a:prstGeom prst="rect">
            <a:avLst/>
          </a:prstGeom>
        </p:spPr>
        <p:txBody>
          <a:bodyPr wrap="none">
            <a:spAutoFit/>
          </a:bodyPr>
          <a:lstStyle/>
          <a:p>
            <a:r>
              <a:rPr lang="zh-CN" altLang="en-US" dirty="0"/>
              <a:t>图</a:t>
            </a:r>
            <a:r>
              <a:rPr lang="en-US" altLang="zh-CN" dirty="0"/>
              <a:t>16-21 </a:t>
            </a:r>
            <a:r>
              <a:rPr lang="zh-CN" altLang="en-US" dirty="0"/>
              <a:t>全内存数据库架构</a:t>
            </a:r>
          </a:p>
        </p:txBody>
      </p:sp>
      <p:sp>
        <p:nvSpPr>
          <p:cNvPr id="7" name="文本框 6"/>
          <p:cNvSpPr txBox="1"/>
          <p:nvPr/>
        </p:nvSpPr>
        <p:spPr>
          <a:xfrm>
            <a:off x="914400" y="3276600"/>
            <a:ext cx="4572000" cy="1477328"/>
          </a:xfrm>
          <a:prstGeom prst="rect">
            <a:avLst/>
          </a:prstGeom>
          <a:noFill/>
        </p:spPr>
        <p:txBody>
          <a:bodyPr wrap="square" rtlCol="0">
            <a:spAutoFit/>
          </a:bodyPr>
          <a:lstStyle/>
          <a:p>
            <a:r>
              <a:rPr lang="zh-CN" altLang="en-US" dirty="0"/>
              <a:t></a:t>
            </a:r>
            <a:r>
              <a:rPr lang="zh-CN" altLang="en-US" dirty="0" smtClean="0"/>
              <a:t>内</a:t>
            </a:r>
            <a:r>
              <a:rPr lang="zh-CN" altLang="en-US" dirty="0"/>
              <a:t>存并非持久化存储介质，一旦断电或系统重启，内存中的数据就会丢失；</a:t>
            </a:r>
          </a:p>
          <a:p>
            <a:r>
              <a:rPr lang="zh-CN" altLang="en-US" dirty="0"/>
              <a:t>系统扩展性差，如果加入新的机器，无法立即对新机器的内存空间进行寻址，需要修改程序代码。</a:t>
            </a:r>
          </a:p>
        </p:txBody>
      </p:sp>
    </p:spTree>
    <p:extLst>
      <p:ext uri="{BB962C8B-B14F-4D97-AF65-F5344CB8AC3E}">
        <p14:creationId xmlns="" xmlns:p14="http://schemas.microsoft.com/office/powerpoint/2010/main" val="2841698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15.4</a:t>
            </a:r>
            <a:r>
              <a:rPr lang="zh-CN" altLang="en-US" sz="2400" b="1" dirty="0" smtClean="0">
                <a:solidFill>
                  <a:srgbClr val="0823A8"/>
                </a:solidFill>
                <a:latin typeface="Calibri" panose="020F0502020204030204" pitchFamily="34" charset="0"/>
              </a:rPr>
              <a:t>内存数据库</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914400" y="1752600"/>
            <a:ext cx="7772400" cy="1477328"/>
          </a:xfrm>
          <a:prstGeom prst="rect">
            <a:avLst/>
          </a:prstGeom>
          <a:noFill/>
        </p:spPr>
        <p:txBody>
          <a:bodyPr wrap="square" rtlCol="0">
            <a:spAutoFit/>
          </a:bodyPr>
          <a:lstStyle/>
          <a:p>
            <a:r>
              <a:rPr lang="zh-CN" altLang="en-US" dirty="0"/>
              <a:t>读写分离架构</a:t>
            </a:r>
          </a:p>
          <a:p>
            <a:r>
              <a:rPr lang="zh-CN" altLang="en-US" dirty="0"/>
              <a:t>	为了克服全内存数据库无法提供及时的持久性存储的缺点，我们在系统中增加了磁盘存储，但为了提高数据访问速度，又在内存中另外实现了一套存储结构或内存数据库，如图</a:t>
            </a:r>
            <a:r>
              <a:rPr lang="en-US" altLang="zh-CN" dirty="0"/>
              <a:t>16-22</a:t>
            </a:r>
            <a:r>
              <a:rPr lang="zh-CN" altLang="en-US" dirty="0"/>
              <a:t>所示。通过这种两层结构的读</a:t>
            </a:r>
            <a:r>
              <a:rPr lang="en-US" altLang="zh-CN" dirty="0"/>
              <a:t>/</a:t>
            </a:r>
            <a:r>
              <a:rPr lang="zh-CN" altLang="en-US" dirty="0"/>
              <a:t>写分离模</a:t>
            </a:r>
            <a:r>
              <a:rPr lang="zh-CN" altLang="en-US" dirty="0" smtClean="0"/>
              <a:t>式，</a:t>
            </a:r>
            <a:endParaRPr lang="zh-CN" altLang="en-US" dirty="0"/>
          </a:p>
        </p:txBody>
      </p:sp>
      <p:pic>
        <p:nvPicPr>
          <p:cNvPr id="2" name="图片 1"/>
          <p:cNvPicPr>
            <a:picLocks noChangeAspect="1"/>
          </p:cNvPicPr>
          <p:nvPr/>
        </p:nvPicPr>
        <p:blipFill>
          <a:blip r:embed="rId4" cstate="print"/>
          <a:stretch>
            <a:fillRect/>
          </a:stretch>
        </p:blipFill>
        <p:spPr>
          <a:xfrm>
            <a:off x="5562599" y="2922577"/>
            <a:ext cx="2914286" cy="2914286"/>
          </a:xfrm>
          <a:prstGeom prst="rect">
            <a:avLst/>
          </a:prstGeom>
        </p:spPr>
      </p:pic>
      <p:sp>
        <p:nvSpPr>
          <p:cNvPr id="7" name="矩形 6"/>
          <p:cNvSpPr/>
          <p:nvPr/>
        </p:nvSpPr>
        <p:spPr>
          <a:xfrm>
            <a:off x="5446235" y="5836863"/>
            <a:ext cx="3147015" cy="369332"/>
          </a:xfrm>
          <a:prstGeom prst="rect">
            <a:avLst/>
          </a:prstGeom>
        </p:spPr>
        <p:txBody>
          <a:bodyPr wrap="none">
            <a:spAutoFit/>
          </a:bodyPr>
          <a:lstStyle/>
          <a:p>
            <a:r>
              <a:rPr lang="zh-CN" altLang="en-US" dirty="0"/>
              <a:t>图</a:t>
            </a:r>
            <a:r>
              <a:rPr lang="en-US" altLang="zh-CN" dirty="0"/>
              <a:t>16-22 </a:t>
            </a:r>
            <a:r>
              <a:rPr lang="zh-CN" altLang="en-US" dirty="0"/>
              <a:t>读写分离数据库架构</a:t>
            </a:r>
          </a:p>
        </p:txBody>
      </p:sp>
      <p:sp>
        <p:nvSpPr>
          <p:cNvPr id="9" name="文本框 8"/>
          <p:cNvSpPr txBox="1"/>
          <p:nvPr/>
        </p:nvSpPr>
        <p:spPr>
          <a:xfrm>
            <a:off x="933084" y="3225558"/>
            <a:ext cx="4267200" cy="2308324"/>
          </a:xfrm>
          <a:prstGeom prst="rect">
            <a:avLst/>
          </a:prstGeom>
          <a:noFill/>
        </p:spPr>
        <p:txBody>
          <a:bodyPr wrap="square" rtlCol="0">
            <a:spAutoFit/>
          </a:bodyPr>
          <a:lstStyle/>
          <a:p>
            <a:r>
              <a:rPr lang="zh-CN" altLang="en-US" dirty="0"/>
              <a:t>（读数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spTree>
    <p:extLst>
      <p:ext uri="{BB962C8B-B14F-4D97-AF65-F5344CB8AC3E}">
        <p14:creationId xmlns="" xmlns:p14="http://schemas.microsoft.com/office/powerpoint/2010/main" val="3640071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15.4</a:t>
            </a:r>
            <a:r>
              <a:rPr lang="zh-CN" altLang="en-US" sz="2400" b="1" dirty="0" smtClean="0">
                <a:solidFill>
                  <a:srgbClr val="0823A8"/>
                </a:solidFill>
                <a:latin typeface="Calibri" panose="020F0502020204030204" pitchFamily="34" charset="0"/>
              </a:rPr>
              <a:t>内存数据库</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1200329"/>
          </a:xfrm>
          <a:prstGeom prst="rect">
            <a:avLst/>
          </a:prstGeom>
          <a:noFill/>
        </p:spPr>
        <p:txBody>
          <a:bodyPr wrap="square" rtlCol="0">
            <a:spAutoFit/>
          </a:bodyPr>
          <a:lstStyle/>
          <a:p>
            <a:r>
              <a:rPr lang="en-US" altLang="zh-CN" b="1" dirty="0"/>
              <a:t>SAP HANA</a:t>
            </a:r>
            <a:r>
              <a:rPr lang="zh-CN" altLang="en-US" b="1" dirty="0"/>
              <a:t>内存计算系统</a:t>
            </a:r>
            <a:endParaRPr lang="zh-CN" altLang="en-US" dirty="0"/>
          </a:p>
          <a:p>
            <a:r>
              <a:rPr lang="zh-CN" altLang="en-US" dirty="0"/>
              <a:t>	德国</a:t>
            </a:r>
            <a:r>
              <a:rPr lang="en-US" altLang="zh-CN" dirty="0"/>
              <a:t>SAP</a:t>
            </a:r>
            <a:r>
              <a:rPr lang="zh-CN" altLang="en-US" dirty="0"/>
              <a:t>公司的</a:t>
            </a:r>
            <a:r>
              <a:rPr lang="en-US" altLang="zh-CN" dirty="0"/>
              <a:t>HANA</a:t>
            </a:r>
            <a:r>
              <a:rPr lang="zh-CN" altLang="en-US" dirty="0"/>
              <a:t>（</a:t>
            </a:r>
            <a:r>
              <a:rPr lang="en-US" altLang="zh-CN" dirty="0"/>
              <a:t>High-performance Analytic Appliance</a:t>
            </a:r>
            <a:r>
              <a:rPr lang="zh-CN" altLang="en-US" dirty="0"/>
              <a:t>）是一个软硬件结合支持内存计算模式的高性能计算分析平台。</a:t>
            </a:r>
            <a:r>
              <a:rPr lang="en-US" altLang="zh-CN" dirty="0"/>
              <a:t>HANA</a:t>
            </a:r>
            <a:r>
              <a:rPr lang="zh-CN" altLang="en-US" dirty="0"/>
              <a:t>的分层计算模式如图</a:t>
            </a:r>
            <a:r>
              <a:rPr lang="en-US" altLang="zh-CN" dirty="0"/>
              <a:t>16-24</a:t>
            </a:r>
            <a:r>
              <a:rPr lang="zh-CN" altLang="en-US" dirty="0"/>
              <a:t>所</a:t>
            </a:r>
            <a:r>
              <a:rPr lang="zh-CN" altLang="en-US" dirty="0" smtClean="0"/>
              <a:t>示。</a:t>
            </a:r>
            <a:endParaRPr lang="zh-CN" altLang="en-US" dirty="0"/>
          </a:p>
        </p:txBody>
      </p:sp>
      <p:pic>
        <p:nvPicPr>
          <p:cNvPr id="2" name="图片 1"/>
          <p:cNvPicPr>
            <a:picLocks noChangeAspect="1"/>
          </p:cNvPicPr>
          <p:nvPr/>
        </p:nvPicPr>
        <p:blipFill>
          <a:blip r:embed="rId4" cstate="print"/>
          <a:stretch>
            <a:fillRect/>
          </a:stretch>
        </p:blipFill>
        <p:spPr>
          <a:xfrm>
            <a:off x="2404711" y="2826639"/>
            <a:ext cx="4438095" cy="2857143"/>
          </a:xfrm>
          <a:prstGeom prst="rect">
            <a:avLst/>
          </a:prstGeom>
        </p:spPr>
      </p:pic>
      <p:sp>
        <p:nvSpPr>
          <p:cNvPr id="5" name="矩形 4"/>
          <p:cNvSpPr/>
          <p:nvPr/>
        </p:nvSpPr>
        <p:spPr>
          <a:xfrm>
            <a:off x="2928422" y="5637534"/>
            <a:ext cx="3390672" cy="369332"/>
          </a:xfrm>
          <a:prstGeom prst="rect">
            <a:avLst/>
          </a:prstGeom>
        </p:spPr>
        <p:txBody>
          <a:bodyPr wrap="none">
            <a:spAutoFit/>
          </a:bodyPr>
          <a:lstStyle/>
          <a:p>
            <a:r>
              <a:rPr lang="zh-CN" altLang="en-US" dirty="0"/>
              <a:t>图</a:t>
            </a:r>
            <a:r>
              <a:rPr lang="en-US" altLang="zh-CN" dirty="0"/>
              <a:t>16-24  HANA</a:t>
            </a:r>
            <a:r>
              <a:rPr lang="zh-CN" altLang="en-US" dirty="0"/>
              <a:t>的分层计算模式</a:t>
            </a:r>
          </a:p>
        </p:txBody>
      </p:sp>
    </p:spTree>
    <p:extLst>
      <p:ext uri="{BB962C8B-B14F-4D97-AF65-F5344CB8AC3E}">
        <p14:creationId xmlns="" xmlns:p14="http://schemas.microsoft.com/office/powerpoint/2010/main" val="173272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15.4</a:t>
            </a:r>
            <a:r>
              <a:rPr lang="zh-CN" altLang="en-US" sz="2400" b="1" dirty="0" smtClean="0">
                <a:solidFill>
                  <a:srgbClr val="0823A8"/>
                </a:solidFill>
                <a:latin typeface="Calibri" panose="020F0502020204030204" pitchFamily="34" charset="0"/>
              </a:rPr>
              <a:t>内存数据库</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923330"/>
          </a:xfrm>
          <a:prstGeom prst="rect">
            <a:avLst/>
          </a:prstGeom>
          <a:noFill/>
        </p:spPr>
        <p:txBody>
          <a:bodyPr wrap="square" rtlCol="0">
            <a:spAutoFit/>
          </a:bodyPr>
          <a:lstStyle/>
          <a:p>
            <a:r>
              <a:rPr lang="zh-CN" altLang="en-US" dirty="0" smtClean="0"/>
              <a:t>      对</a:t>
            </a:r>
            <a:r>
              <a:rPr lang="zh-CN" altLang="en-US" dirty="0"/>
              <a:t>应于上述分层计算模式，</a:t>
            </a:r>
            <a:r>
              <a:rPr lang="en-US" altLang="zh-CN" dirty="0"/>
              <a:t>HANA</a:t>
            </a:r>
            <a:r>
              <a:rPr lang="zh-CN" altLang="en-US" dirty="0"/>
              <a:t>设计了图</a:t>
            </a:r>
            <a:r>
              <a:rPr lang="en-US" altLang="zh-CN" dirty="0"/>
              <a:t>16-25</a:t>
            </a:r>
            <a:r>
              <a:rPr lang="zh-CN" altLang="en-US" dirty="0"/>
              <a:t>所示的计算架构。可以看出，图中</a:t>
            </a:r>
            <a:r>
              <a:rPr lang="en-US" altLang="zh-CN" dirty="0"/>
              <a:t>SAP HANA Database</a:t>
            </a:r>
            <a:r>
              <a:rPr lang="zh-CN" altLang="en-US" dirty="0"/>
              <a:t>子系统主要提供数据存储、预处理、计算分析</a:t>
            </a:r>
            <a:r>
              <a:rPr lang="zh-CN" altLang="en-US" dirty="0" smtClean="0"/>
              <a:t>、</a:t>
            </a:r>
            <a:endParaRPr lang="zh-CN" altLang="en-US" dirty="0"/>
          </a:p>
        </p:txBody>
      </p:sp>
      <p:sp>
        <p:nvSpPr>
          <p:cNvPr id="5" name="矩形 4"/>
          <p:cNvSpPr/>
          <p:nvPr/>
        </p:nvSpPr>
        <p:spPr>
          <a:xfrm>
            <a:off x="4383656" y="5849517"/>
            <a:ext cx="3390672" cy="369332"/>
          </a:xfrm>
          <a:prstGeom prst="rect">
            <a:avLst/>
          </a:prstGeom>
        </p:spPr>
        <p:txBody>
          <a:bodyPr wrap="none">
            <a:spAutoFit/>
          </a:bodyPr>
          <a:lstStyle/>
          <a:p>
            <a:r>
              <a:rPr lang="zh-CN" altLang="en-US" dirty="0"/>
              <a:t>图</a:t>
            </a:r>
            <a:r>
              <a:rPr lang="en-US" altLang="zh-CN" dirty="0"/>
              <a:t>16-24  HANA</a:t>
            </a:r>
            <a:r>
              <a:rPr lang="zh-CN" altLang="en-US" dirty="0"/>
              <a:t>的分层计算模式</a:t>
            </a:r>
          </a:p>
        </p:txBody>
      </p:sp>
      <p:pic>
        <p:nvPicPr>
          <p:cNvPr id="4" name="图片 3"/>
          <p:cNvPicPr>
            <a:picLocks noChangeAspect="1"/>
          </p:cNvPicPr>
          <p:nvPr/>
        </p:nvPicPr>
        <p:blipFill>
          <a:blip r:embed="rId4" cstate="print"/>
          <a:stretch>
            <a:fillRect/>
          </a:stretch>
        </p:blipFill>
        <p:spPr>
          <a:xfrm>
            <a:off x="3276600" y="2325708"/>
            <a:ext cx="5200000" cy="3523809"/>
          </a:xfrm>
          <a:prstGeom prst="rect">
            <a:avLst/>
          </a:prstGeom>
        </p:spPr>
      </p:pic>
      <p:sp>
        <p:nvSpPr>
          <p:cNvPr id="7" name="文本框 6"/>
          <p:cNvSpPr txBox="1"/>
          <p:nvPr/>
        </p:nvSpPr>
        <p:spPr>
          <a:xfrm>
            <a:off x="737559" y="2554555"/>
            <a:ext cx="2310441" cy="3139321"/>
          </a:xfrm>
          <a:prstGeom prst="rect">
            <a:avLst/>
          </a:prstGeom>
          <a:noFill/>
        </p:spPr>
        <p:txBody>
          <a:bodyPr wrap="square" rtlCol="0">
            <a:spAutoFit/>
          </a:bodyPr>
          <a:lstStyle/>
          <a:p>
            <a:r>
              <a:rPr lang="zh-CN" altLang="en-US" dirty="0"/>
              <a:t>支持行存储（</a:t>
            </a:r>
            <a:r>
              <a:rPr lang="en-US" altLang="zh-CN" dirty="0"/>
              <a:t>Row Store</a:t>
            </a:r>
            <a:r>
              <a:rPr lang="zh-CN" altLang="en-US" dirty="0"/>
              <a:t>）和列存储（</a:t>
            </a:r>
            <a:r>
              <a:rPr lang="en-US" altLang="zh-CN" dirty="0"/>
              <a:t>Column Store</a:t>
            </a:r>
            <a:r>
              <a:rPr lang="zh-CN" altLang="en-US" dirty="0"/>
              <a:t>）两种结果、事务处理、数据访问、持久化存储等功能和服务。除了数据持久化存储（</a:t>
            </a:r>
            <a:r>
              <a:rPr lang="en-US" altLang="zh-CN" dirty="0"/>
              <a:t>Persistent Storage</a:t>
            </a:r>
            <a:r>
              <a:rPr lang="zh-CN" altLang="en-US" dirty="0"/>
              <a:t>）这一功能，其他功能和操作都在内存中完成。</a:t>
            </a:r>
          </a:p>
        </p:txBody>
      </p:sp>
    </p:spTree>
    <p:extLst>
      <p:ext uri="{BB962C8B-B14F-4D97-AF65-F5344CB8AC3E}">
        <p14:creationId xmlns="" xmlns:p14="http://schemas.microsoft.com/office/powerpoint/2010/main" val="23211128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2031325"/>
          </a:xfrm>
          <a:prstGeom prst="rect">
            <a:avLst/>
          </a:prstGeom>
          <a:noFill/>
        </p:spPr>
        <p:txBody>
          <a:bodyPr wrap="square" rtlCol="0">
            <a:spAutoFit/>
          </a:bodyPr>
          <a:lstStyle/>
          <a:p>
            <a:r>
              <a:rPr lang="zh-CN" altLang="en-US" b="1" dirty="0"/>
              <a:t>数据存储架构</a:t>
            </a:r>
            <a:endParaRPr lang="zh-CN" altLang="en-US" dirty="0"/>
          </a:p>
          <a:p>
            <a:r>
              <a:rPr lang="zh-CN" altLang="en-US" dirty="0"/>
              <a:t>	</a:t>
            </a:r>
            <a:r>
              <a:rPr lang="en-US" altLang="zh-CN" dirty="0" err="1"/>
              <a:t>RAMCloud</a:t>
            </a:r>
            <a:r>
              <a:rPr lang="zh-CN" altLang="en-US" dirty="0"/>
              <a:t>使用简单的键值对（</a:t>
            </a:r>
            <a:r>
              <a:rPr lang="en-US" altLang="zh-CN" dirty="0"/>
              <a:t>key-value pair</a:t>
            </a:r>
            <a:r>
              <a:rPr lang="zh-CN" altLang="en-US" dirty="0"/>
              <a:t>）数据结构，数据被封装为</a:t>
            </a:r>
            <a:r>
              <a:rPr lang="en-US" altLang="zh-CN" dirty="0"/>
              <a:t>Object</a:t>
            </a:r>
            <a:r>
              <a:rPr lang="zh-CN" altLang="en-US" dirty="0"/>
              <a:t>，每个</a:t>
            </a:r>
            <a:r>
              <a:rPr lang="en-US" altLang="zh-CN" dirty="0"/>
              <a:t>Object</a:t>
            </a:r>
            <a:r>
              <a:rPr lang="zh-CN" altLang="en-US" dirty="0"/>
              <a:t>都被长度不一的唯一的</a:t>
            </a:r>
            <a:r>
              <a:rPr lang="en-US" altLang="zh-CN" dirty="0"/>
              <a:t>Key</a:t>
            </a:r>
            <a:r>
              <a:rPr lang="zh-CN" altLang="en-US" dirty="0"/>
              <a:t>标记，是</a:t>
            </a:r>
            <a:r>
              <a:rPr lang="en-US" altLang="zh-CN" dirty="0" err="1"/>
              <a:t>RAMCloud</a:t>
            </a:r>
            <a:r>
              <a:rPr lang="zh-CN" altLang="en-US" dirty="0"/>
              <a:t>处理的基本数据单位（即围绕</a:t>
            </a:r>
            <a:r>
              <a:rPr lang="en-US" altLang="zh-CN" dirty="0"/>
              <a:t>Object</a:t>
            </a:r>
            <a:r>
              <a:rPr lang="zh-CN" altLang="en-US" dirty="0"/>
              <a:t>的操作都是原子化操作</a:t>
            </a:r>
            <a:r>
              <a:rPr lang="en-US" altLang="zh-CN" dirty="0"/>
              <a:t>atomic operation</a:t>
            </a:r>
            <a:r>
              <a:rPr lang="zh-CN" altLang="en-US" dirty="0"/>
              <a:t>）。</a:t>
            </a:r>
            <a:r>
              <a:rPr lang="en-US" altLang="zh-CN" dirty="0"/>
              <a:t>Object</a:t>
            </a:r>
            <a:r>
              <a:rPr lang="zh-CN" altLang="en-US" dirty="0"/>
              <a:t>的大小介于几十</a:t>
            </a:r>
            <a:r>
              <a:rPr lang="en-US" altLang="zh-CN" dirty="0"/>
              <a:t>bytes</a:t>
            </a:r>
            <a:r>
              <a:rPr lang="zh-CN" altLang="en-US" dirty="0"/>
              <a:t>到</a:t>
            </a:r>
            <a:r>
              <a:rPr lang="en-US" altLang="zh-CN" dirty="0"/>
              <a:t>1MB</a:t>
            </a:r>
            <a:r>
              <a:rPr lang="zh-CN" altLang="en-US" dirty="0"/>
              <a:t>之间，一般使用较小单位。多个</a:t>
            </a:r>
            <a:r>
              <a:rPr lang="en-US" altLang="zh-CN" dirty="0"/>
              <a:t>Objects</a:t>
            </a:r>
            <a:r>
              <a:rPr lang="zh-CN" altLang="en-US" dirty="0"/>
              <a:t>组成一个</a:t>
            </a:r>
            <a:r>
              <a:rPr lang="en-US" altLang="zh-CN" dirty="0"/>
              <a:t>Table</a:t>
            </a:r>
            <a:r>
              <a:rPr lang="zh-CN" altLang="en-US" dirty="0"/>
              <a:t>，一个</a:t>
            </a:r>
            <a:r>
              <a:rPr lang="en-US" altLang="zh-CN" dirty="0"/>
              <a:t>Table</a:t>
            </a:r>
            <a:r>
              <a:rPr lang="zh-CN" altLang="en-US" dirty="0"/>
              <a:t>可以有多个副本存放在集群不同节点上。图</a:t>
            </a:r>
            <a:r>
              <a:rPr lang="en-US" altLang="zh-CN" dirty="0"/>
              <a:t>16-31</a:t>
            </a:r>
            <a:r>
              <a:rPr lang="zh-CN" altLang="en-US" dirty="0"/>
              <a:t>描绘了</a:t>
            </a:r>
            <a:r>
              <a:rPr lang="en-US" altLang="zh-CN" dirty="0" err="1"/>
              <a:t>RAMCloud</a:t>
            </a:r>
            <a:r>
              <a:rPr lang="zh-CN" altLang="en-US" dirty="0"/>
              <a:t>的数据模型。</a:t>
            </a:r>
          </a:p>
        </p:txBody>
      </p:sp>
      <p:pic>
        <p:nvPicPr>
          <p:cNvPr id="4" name="图片 3"/>
          <p:cNvPicPr>
            <a:picLocks noChangeAspect="1"/>
          </p:cNvPicPr>
          <p:nvPr/>
        </p:nvPicPr>
        <p:blipFill>
          <a:blip r:embed="rId4" cstate="print"/>
          <a:stretch>
            <a:fillRect/>
          </a:stretch>
        </p:blipFill>
        <p:spPr>
          <a:xfrm>
            <a:off x="2396240" y="3615742"/>
            <a:ext cx="4593627" cy="1870658"/>
          </a:xfrm>
          <a:prstGeom prst="rect">
            <a:avLst/>
          </a:prstGeom>
        </p:spPr>
      </p:pic>
      <p:sp>
        <p:nvSpPr>
          <p:cNvPr id="5" name="矩形 4"/>
          <p:cNvSpPr/>
          <p:nvPr/>
        </p:nvSpPr>
        <p:spPr>
          <a:xfrm>
            <a:off x="3014932" y="5462401"/>
            <a:ext cx="3172663" cy="369332"/>
          </a:xfrm>
          <a:prstGeom prst="rect">
            <a:avLst/>
          </a:prstGeom>
        </p:spPr>
        <p:txBody>
          <a:bodyPr wrap="none">
            <a:spAutoFit/>
          </a:bodyPr>
          <a:lstStyle/>
          <a:p>
            <a:r>
              <a:rPr lang="zh-CN" altLang="en-US" dirty="0"/>
              <a:t>图</a:t>
            </a:r>
            <a:r>
              <a:rPr lang="en-US" altLang="zh-CN" dirty="0"/>
              <a:t>16-31  </a:t>
            </a:r>
            <a:r>
              <a:rPr lang="en-US" altLang="zh-CN" dirty="0" err="1"/>
              <a:t>RAMCloud</a:t>
            </a:r>
            <a:r>
              <a:rPr lang="zh-CN" altLang="en-US" dirty="0"/>
              <a:t>数据模型</a:t>
            </a:r>
          </a:p>
        </p:txBody>
      </p:sp>
    </p:spTree>
    <p:extLst>
      <p:ext uri="{BB962C8B-B14F-4D97-AF65-F5344CB8AC3E}">
        <p14:creationId xmlns="" xmlns:p14="http://schemas.microsoft.com/office/powerpoint/2010/main" val="2999883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923330"/>
          </a:xfrm>
          <a:prstGeom prst="rect">
            <a:avLst/>
          </a:prstGeom>
          <a:noFill/>
        </p:spPr>
        <p:txBody>
          <a:bodyPr wrap="square" rtlCol="0">
            <a:spAutoFit/>
          </a:bodyPr>
          <a:lstStyle/>
          <a:p>
            <a:r>
              <a:rPr lang="en-US" altLang="zh-CN" dirty="0" smtClean="0"/>
              <a:t>      </a:t>
            </a:r>
            <a:r>
              <a:rPr lang="en-US" altLang="zh-CN" dirty="0" err="1" smtClean="0"/>
              <a:t>RAMCloud</a:t>
            </a:r>
            <a:r>
              <a:rPr lang="zh-CN" altLang="en-US" dirty="0"/>
              <a:t>在每个集群节点上的</a:t>
            </a:r>
            <a:r>
              <a:rPr lang="en-US" altLang="zh-CN" dirty="0"/>
              <a:t>Master</a:t>
            </a:r>
            <a:r>
              <a:rPr lang="zh-CN" altLang="en-US" dirty="0"/>
              <a:t>程序管理着存放在内存里的一组</a:t>
            </a:r>
            <a:r>
              <a:rPr lang="en-US" altLang="zh-CN" dirty="0"/>
              <a:t>Objects</a:t>
            </a:r>
            <a:r>
              <a:rPr lang="zh-CN" altLang="en-US" dirty="0"/>
              <a:t>和一个哈希表（图</a:t>
            </a:r>
            <a:r>
              <a:rPr lang="en-US" altLang="zh-CN" dirty="0"/>
              <a:t>16-32</a:t>
            </a:r>
            <a:r>
              <a:rPr lang="zh-CN" altLang="en-US" dirty="0"/>
              <a:t>），表里面每一条</a:t>
            </a:r>
            <a:r>
              <a:rPr lang="en-US" altLang="zh-CN" dirty="0"/>
              <a:t>entry</a:t>
            </a:r>
            <a:r>
              <a:rPr lang="zh-CN" altLang="en-US" dirty="0"/>
              <a:t>都对应着内存里存放的一个</a:t>
            </a:r>
            <a:r>
              <a:rPr lang="en-US" altLang="zh-CN" dirty="0"/>
              <a:t>Object</a:t>
            </a:r>
            <a:r>
              <a:rPr lang="zh-CN" altLang="en-US" dirty="0"/>
              <a:t>。</a:t>
            </a:r>
          </a:p>
        </p:txBody>
      </p:sp>
      <p:pic>
        <p:nvPicPr>
          <p:cNvPr id="2" name="图片 1"/>
          <p:cNvPicPr>
            <a:picLocks noChangeAspect="1"/>
          </p:cNvPicPr>
          <p:nvPr/>
        </p:nvPicPr>
        <p:blipFill>
          <a:blip r:embed="rId4" cstate="print"/>
          <a:stretch>
            <a:fillRect/>
          </a:stretch>
        </p:blipFill>
        <p:spPr>
          <a:xfrm>
            <a:off x="2362200" y="2506431"/>
            <a:ext cx="4047619" cy="2990476"/>
          </a:xfrm>
          <a:prstGeom prst="rect">
            <a:avLst/>
          </a:prstGeom>
        </p:spPr>
      </p:pic>
      <p:sp>
        <p:nvSpPr>
          <p:cNvPr id="7" name="矩形 6"/>
          <p:cNvSpPr/>
          <p:nvPr/>
        </p:nvSpPr>
        <p:spPr>
          <a:xfrm>
            <a:off x="3154242" y="5496907"/>
            <a:ext cx="2903658" cy="369332"/>
          </a:xfrm>
          <a:prstGeom prst="rect">
            <a:avLst/>
          </a:prstGeom>
        </p:spPr>
        <p:txBody>
          <a:bodyPr wrap="square">
            <a:spAutoFit/>
          </a:bodyPr>
          <a:lstStyle/>
          <a:p>
            <a:r>
              <a:rPr lang="zh-CN" altLang="en-US" dirty="0"/>
              <a:t>图</a:t>
            </a:r>
            <a:r>
              <a:rPr lang="en-US" altLang="zh-CN" dirty="0"/>
              <a:t>16-32 </a:t>
            </a:r>
            <a:r>
              <a:rPr lang="zh-CN" altLang="en-US" dirty="0"/>
              <a:t>节点存储结构</a:t>
            </a:r>
          </a:p>
        </p:txBody>
      </p:sp>
    </p:spTree>
    <p:extLst>
      <p:ext uri="{BB962C8B-B14F-4D97-AF65-F5344CB8AC3E}">
        <p14:creationId xmlns="" xmlns:p14="http://schemas.microsoft.com/office/powerpoint/2010/main" val="336192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4247317"/>
          </a:xfrm>
          <a:prstGeom prst="rect">
            <a:avLst/>
          </a:prstGeom>
          <a:noFill/>
        </p:spPr>
        <p:txBody>
          <a:bodyPr wrap="square" rtlCol="0">
            <a:spAutoFit/>
          </a:bodyPr>
          <a:lstStyle/>
          <a:p>
            <a:r>
              <a:rPr lang="zh-CN" altLang="en-US" dirty="0" smtClean="0"/>
              <a:t>      每</a:t>
            </a:r>
            <a:r>
              <a:rPr lang="zh-CN" altLang="en-US" dirty="0"/>
              <a:t>个</a:t>
            </a:r>
            <a:r>
              <a:rPr lang="en-US" altLang="zh-CN" dirty="0"/>
              <a:t>Object</a:t>
            </a:r>
            <a:r>
              <a:rPr lang="zh-CN" altLang="en-US" dirty="0"/>
              <a:t>是以一条</a:t>
            </a:r>
            <a:r>
              <a:rPr lang="zh-CN" altLang="en-US" b="1" dirty="0"/>
              <a:t>日志条目（</a:t>
            </a:r>
            <a:r>
              <a:rPr lang="en-US" altLang="zh-CN" b="1" dirty="0"/>
              <a:t>Log Entry</a:t>
            </a:r>
            <a:r>
              <a:rPr lang="zh-CN" altLang="en-US" b="1" dirty="0"/>
              <a:t>）</a:t>
            </a:r>
            <a:r>
              <a:rPr lang="zh-CN" altLang="en-US" dirty="0"/>
              <a:t>形式存储在内存里（图</a:t>
            </a:r>
            <a:r>
              <a:rPr lang="en-US" altLang="zh-CN" dirty="0"/>
              <a:t>17-33</a:t>
            </a:r>
            <a:r>
              <a:rPr lang="zh-CN" altLang="en-US" dirty="0"/>
              <a:t>），</a:t>
            </a:r>
            <a:r>
              <a:rPr lang="en-US" altLang="zh-CN" dirty="0"/>
              <a:t>Object</a:t>
            </a:r>
            <a:r>
              <a:rPr lang="zh-CN" altLang="en-US" dirty="0"/>
              <a:t>日志条目值域包括所属表序号（</a:t>
            </a:r>
            <a:r>
              <a:rPr lang="en-US" altLang="zh-CN" dirty="0"/>
              <a:t>Table ID</a:t>
            </a:r>
            <a:r>
              <a:rPr lang="zh-CN" altLang="en-US" dirty="0"/>
              <a:t>），键值（</a:t>
            </a:r>
            <a:r>
              <a:rPr lang="en-US" altLang="zh-CN" dirty="0"/>
              <a:t>Key</a:t>
            </a:r>
            <a:r>
              <a:rPr lang="zh-CN" altLang="en-US" dirty="0"/>
              <a:t>），版本（</a:t>
            </a:r>
            <a:r>
              <a:rPr lang="en-US" altLang="zh-CN" dirty="0"/>
              <a:t>Version</a:t>
            </a:r>
            <a:r>
              <a:rPr lang="zh-CN" altLang="en-US" dirty="0"/>
              <a:t>），时间戳（</a:t>
            </a:r>
            <a:r>
              <a:rPr lang="en-US" altLang="zh-CN" dirty="0"/>
              <a:t>Timestamp</a:t>
            </a:r>
            <a:r>
              <a:rPr lang="zh-CN" altLang="en-US" dirty="0"/>
              <a:t>），以及数据区（</a:t>
            </a:r>
            <a:r>
              <a:rPr lang="en-US" altLang="zh-CN" dirty="0"/>
              <a:t>Value</a:t>
            </a:r>
            <a:r>
              <a:rPr lang="zh-CN" altLang="en-US" dirty="0"/>
              <a:t>）。在数据恢复时，将根据最新版本的日志条目数据来重建</a:t>
            </a:r>
            <a:r>
              <a:rPr lang="en-US" altLang="zh-CN" dirty="0"/>
              <a:t>Hash Table</a:t>
            </a:r>
            <a:r>
              <a:rPr lang="zh-CN" altLang="en-US" dirty="0"/>
              <a:t>。</a:t>
            </a:r>
          </a:p>
          <a:p>
            <a:r>
              <a:rPr lang="zh-CN" altLang="en-US" dirty="0"/>
              <a:t> </a:t>
            </a:r>
            <a:r>
              <a:rPr lang="zh-CN" altLang="en-US" dirty="0" smtClean="0"/>
              <a:t>     内</a:t>
            </a:r>
            <a:r>
              <a:rPr lang="zh-CN" altLang="en-US" dirty="0"/>
              <a:t>存里还存放着以下日志数据，数据格式亦见图</a:t>
            </a:r>
            <a:r>
              <a:rPr lang="en-US" altLang="zh-CN" dirty="0"/>
              <a:t>16-33</a:t>
            </a:r>
            <a:r>
              <a:rPr lang="zh-CN" altLang="en-US" dirty="0"/>
              <a:t>。</a:t>
            </a:r>
          </a:p>
          <a:p>
            <a:r>
              <a:rPr lang="zh-CN" altLang="en-US" b="1" dirty="0" smtClean="0"/>
              <a:t>      失</a:t>
            </a:r>
            <a:r>
              <a:rPr lang="zh-CN" altLang="en-US" b="1" dirty="0"/>
              <a:t>效标志（</a:t>
            </a:r>
            <a:r>
              <a:rPr lang="en-US" altLang="zh-CN" b="1" dirty="0"/>
              <a:t>Tombstone</a:t>
            </a:r>
            <a:r>
              <a:rPr lang="zh-CN" altLang="en-US" b="1" dirty="0"/>
              <a:t>）</a:t>
            </a:r>
            <a:r>
              <a:rPr lang="zh-CN" altLang="en-US" dirty="0"/>
              <a:t>：包含表序号（</a:t>
            </a:r>
            <a:r>
              <a:rPr lang="en-US" altLang="zh-CN" dirty="0"/>
              <a:t>Table ID</a:t>
            </a:r>
            <a:r>
              <a:rPr lang="zh-CN" altLang="en-US" dirty="0"/>
              <a:t>）、键值（</a:t>
            </a:r>
            <a:r>
              <a:rPr lang="en-US" altLang="zh-CN" dirty="0"/>
              <a:t>Key</a:t>
            </a:r>
            <a:r>
              <a:rPr lang="zh-CN" altLang="en-US" dirty="0"/>
              <a:t>）、版本（</a:t>
            </a:r>
            <a:r>
              <a:rPr lang="en-US" altLang="zh-CN" dirty="0"/>
              <a:t>Version</a:t>
            </a:r>
            <a:r>
              <a:rPr lang="zh-CN" altLang="en-US" dirty="0"/>
              <a:t>）、分区序号（</a:t>
            </a:r>
            <a:r>
              <a:rPr lang="en-US" altLang="zh-CN" dirty="0"/>
              <a:t>Segment ID</a:t>
            </a:r>
            <a:r>
              <a:rPr lang="zh-CN" altLang="en-US" dirty="0"/>
              <a:t>）。它代表了被删除的</a:t>
            </a:r>
            <a:r>
              <a:rPr lang="en-US" altLang="zh-CN" dirty="0"/>
              <a:t>object</a:t>
            </a:r>
            <a:r>
              <a:rPr lang="zh-CN" altLang="en-US" dirty="0"/>
              <a:t>。日志一旦写入就不可修改，如果一个</a:t>
            </a:r>
            <a:r>
              <a:rPr lang="en-US" altLang="zh-CN" dirty="0"/>
              <a:t>object</a:t>
            </a:r>
            <a:r>
              <a:rPr lang="zh-CN" altLang="en-US" dirty="0"/>
              <a:t>被删除，就在日志中添加一条</a:t>
            </a:r>
            <a:r>
              <a:rPr lang="en-US" altLang="zh-CN" dirty="0"/>
              <a:t>tombstone</a:t>
            </a:r>
            <a:r>
              <a:rPr lang="zh-CN" altLang="en-US" dirty="0"/>
              <a:t>的记录，这样将来在数据恢复时，被删除的</a:t>
            </a:r>
            <a:r>
              <a:rPr lang="en-US" altLang="zh-CN" dirty="0"/>
              <a:t>object</a:t>
            </a:r>
            <a:r>
              <a:rPr lang="zh-CN" altLang="en-US" dirty="0"/>
              <a:t>就不会被重建。</a:t>
            </a:r>
          </a:p>
          <a:p>
            <a:r>
              <a:rPr lang="zh-CN" altLang="en-US" b="1" dirty="0" smtClean="0"/>
              <a:t>      分</a:t>
            </a:r>
            <a:r>
              <a:rPr lang="zh-CN" altLang="en-US" b="1" dirty="0"/>
              <a:t>区头（</a:t>
            </a:r>
            <a:r>
              <a:rPr lang="en-US" altLang="zh-CN" b="1" dirty="0"/>
              <a:t>Segment Header</a:t>
            </a:r>
            <a:r>
              <a:rPr lang="zh-CN" altLang="en-US" b="1" dirty="0"/>
              <a:t>）</a:t>
            </a:r>
            <a:r>
              <a:rPr lang="zh-CN" altLang="en-US" dirty="0"/>
              <a:t>：包含主程序号（</a:t>
            </a:r>
            <a:r>
              <a:rPr lang="en-US" altLang="zh-CN" dirty="0"/>
              <a:t>Master ID</a:t>
            </a:r>
            <a:r>
              <a:rPr lang="zh-CN" altLang="en-US" dirty="0"/>
              <a:t>）、分区序号（</a:t>
            </a:r>
            <a:r>
              <a:rPr lang="en-US" altLang="zh-CN" dirty="0"/>
              <a:t>Segment ID</a:t>
            </a:r>
            <a:r>
              <a:rPr lang="zh-CN" altLang="en-US" dirty="0"/>
              <a:t>）。</a:t>
            </a:r>
          </a:p>
          <a:p>
            <a:r>
              <a:rPr lang="zh-CN" altLang="en-US" b="1" dirty="0" smtClean="0"/>
              <a:t>      日</a:t>
            </a:r>
            <a:r>
              <a:rPr lang="zh-CN" altLang="en-US" b="1" dirty="0"/>
              <a:t>志摘要（</a:t>
            </a:r>
            <a:r>
              <a:rPr lang="en-US" altLang="zh-CN" b="1" dirty="0"/>
              <a:t>Log Digest</a:t>
            </a:r>
            <a:r>
              <a:rPr lang="zh-CN" altLang="en-US" b="1" dirty="0"/>
              <a:t>）：</a:t>
            </a:r>
            <a:r>
              <a:rPr lang="zh-CN" altLang="en-US" dirty="0"/>
              <a:t>包含日志中所有的</a:t>
            </a:r>
            <a:r>
              <a:rPr lang="en-US" altLang="zh-CN" dirty="0"/>
              <a:t>Segment ID</a:t>
            </a:r>
            <a:r>
              <a:rPr lang="zh-CN" altLang="en-US" dirty="0"/>
              <a:t>。在数据恢复时，将根据最新的日志摘要来加载所有的日志数据。每个节点的日志摘要使得节点恢复可以自我完成，而不需要有一个保留所有节点元数据的集群中心节点的存在。</a:t>
            </a:r>
          </a:p>
        </p:txBody>
      </p:sp>
    </p:spTree>
    <p:extLst>
      <p:ext uri="{BB962C8B-B14F-4D97-AF65-F5344CB8AC3E}">
        <p14:creationId xmlns="" xmlns:p14="http://schemas.microsoft.com/office/powerpoint/2010/main" val="1759293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1200329"/>
          </a:xfrm>
          <a:prstGeom prst="rect">
            <a:avLst/>
          </a:prstGeom>
          <a:noFill/>
        </p:spPr>
        <p:txBody>
          <a:bodyPr wrap="square" rtlCol="0">
            <a:spAutoFit/>
          </a:bodyPr>
          <a:lstStyle/>
          <a:p>
            <a:r>
              <a:rPr lang="zh-CN" altLang="en-US" b="1" dirty="0"/>
              <a:t>表统计（</a:t>
            </a:r>
            <a:r>
              <a:rPr lang="en-US" altLang="zh-CN" b="1" dirty="0"/>
              <a:t>Tablet Statistics</a:t>
            </a:r>
            <a:r>
              <a:rPr lang="zh-CN" altLang="en-US" b="1" dirty="0"/>
              <a:t>）</a:t>
            </a:r>
            <a:r>
              <a:rPr lang="zh-CN" altLang="en-US" dirty="0"/>
              <a:t>：包含每个</a:t>
            </a:r>
            <a:r>
              <a:rPr lang="en-US" altLang="zh-CN" dirty="0"/>
              <a:t>Tablet</a:t>
            </a:r>
            <a:r>
              <a:rPr lang="zh-CN" altLang="en-US" dirty="0"/>
              <a:t>的统计数据。</a:t>
            </a:r>
          </a:p>
          <a:p>
            <a:r>
              <a:rPr lang="zh-CN" altLang="en-US" b="1" dirty="0"/>
              <a:t>安全版本（</a:t>
            </a:r>
            <a:r>
              <a:rPr lang="en-US" altLang="zh-CN" b="1" dirty="0"/>
              <a:t>Safe Version</a:t>
            </a:r>
            <a:r>
              <a:rPr lang="zh-CN" altLang="en-US" b="1" dirty="0"/>
              <a:t>）</a:t>
            </a:r>
            <a:r>
              <a:rPr lang="zh-CN" altLang="en-US" dirty="0"/>
              <a:t>：比日志中所有已使用的版本号都大的一个版本号。</a:t>
            </a:r>
          </a:p>
          <a:p>
            <a:r>
              <a:rPr lang="zh-CN" altLang="en-US" dirty="0" smtClean="0"/>
              <a:t>      </a:t>
            </a:r>
            <a:endParaRPr lang="zh-CN" altLang="en-US" dirty="0"/>
          </a:p>
        </p:txBody>
      </p:sp>
      <p:pic>
        <p:nvPicPr>
          <p:cNvPr id="2" name="图片 1"/>
          <p:cNvPicPr>
            <a:picLocks noChangeAspect="1"/>
          </p:cNvPicPr>
          <p:nvPr/>
        </p:nvPicPr>
        <p:blipFill>
          <a:blip r:embed="rId4" cstate="print"/>
          <a:stretch>
            <a:fillRect/>
          </a:stretch>
        </p:blipFill>
        <p:spPr>
          <a:xfrm>
            <a:off x="2650453" y="2488983"/>
            <a:ext cx="4104762" cy="3190476"/>
          </a:xfrm>
          <a:prstGeom prst="rect">
            <a:avLst/>
          </a:prstGeom>
        </p:spPr>
      </p:pic>
      <p:sp>
        <p:nvSpPr>
          <p:cNvPr id="4" name="矩形 3"/>
          <p:cNvSpPr/>
          <p:nvPr/>
        </p:nvSpPr>
        <p:spPr>
          <a:xfrm>
            <a:off x="3481987" y="5695274"/>
            <a:ext cx="2441694" cy="369332"/>
          </a:xfrm>
          <a:prstGeom prst="rect">
            <a:avLst/>
          </a:prstGeom>
        </p:spPr>
        <p:txBody>
          <a:bodyPr wrap="none">
            <a:spAutoFit/>
          </a:bodyPr>
          <a:lstStyle/>
          <a:p>
            <a:r>
              <a:rPr lang="zh-CN" altLang="en-US" dirty="0"/>
              <a:t>图</a:t>
            </a:r>
            <a:r>
              <a:rPr lang="en-US" altLang="zh-CN" dirty="0"/>
              <a:t>16-33  Log</a:t>
            </a:r>
            <a:r>
              <a:rPr lang="zh-CN" altLang="en-US" dirty="0"/>
              <a:t>数据格式</a:t>
            </a:r>
          </a:p>
        </p:txBody>
      </p:sp>
    </p:spTree>
    <p:extLst>
      <p:ext uri="{BB962C8B-B14F-4D97-AF65-F5344CB8AC3E}">
        <p14:creationId xmlns="" xmlns:p14="http://schemas.microsoft.com/office/powerpoint/2010/main" val="18613974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1754326"/>
          </a:xfrm>
          <a:prstGeom prst="rect">
            <a:avLst/>
          </a:prstGeom>
          <a:noFill/>
        </p:spPr>
        <p:txBody>
          <a:bodyPr wrap="square" rtlCol="0">
            <a:spAutoFit/>
          </a:bodyPr>
          <a:lstStyle/>
          <a:p>
            <a:r>
              <a:rPr lang="zh-CN" altLang="en-US" b="1" dirty="0"/>
              <a:t>内存清除机制</a:t>
            </a:r>
            <a:endParaRPr lang="zh-CN" altLang="en-US" dirty="0"/>
          </a:p>
          <a:p>
            <a:r>
              <a:rPr lang="zh-CN" altLang="en-US" dirty="0"/>
              <a:t> </a:t>
            </a:r>
            <a:r>
              <a:rPr lang="zh-CN" altLang="en-US" dirty="0" smtClean="0"/>
              <a:t>       内</a:t>
            </a:r>
            <a:r>
              <a:rPr lang="zh-CN" altLang="en-US" dirty="0"/>
              <a:t>存空间在使用一段时间后，不可避免地有一些</a:t>
            </a:r>
            <a:r>
              <a:rPr lang="en-US" altLang="zh-CN" dirty="0"/>
              <a:t>Log</a:t>
            </a:r>
            <a:r>
              <a:rPr lang="zh-CN" altLang="en-US" dirty="0"/>
              <a:t>会失效，一些</a:t>
            </a:r>
            <a:r>
              <a:rPr lang="en-US" altLang="zh-CN" dirty="0"/>
              <a:t>Log</a:t>
            </a:r>
            <a:r>
              <a:rPr lang="zh-CN" altLang="en-US" dirty="0"/>
              <a:t>的空间没有使用完，即所谓的内存碎片化（</a:t>
            </a:r>
            <a:r>
              <a:rPr lang="en-US" altLang="zh-CN" dirty="0"/>
              <a:t>memory fragmentation</a:t>
            </a:r>
            <a:r>
              <a:rPr lang="zh-CN" altLang="en-US" dirty="0"/>
              <a:t>），由于内存空间非常宝贵，</a:t>
            </a:r>
            <a:r>
              <a:rPr lang="en-US" altLang="zh-CN" dirty="0" err="1"/>
              <a:t>RAMCloud</a:t>
            </a:r>
            <a:r>
              <a:rPr lang="zh-CN" altLang="en-US" dirty="0"/>
              <a:t>设计了一套内存清除（</a:t>
            </a:r>
            <a:r>
              <a:rPr lang="en-US" altLang="zh-CN" dirty="0"/>
              <a:t>Cleaning</a:t>
            </a:r>
            <a:r>
              <a:rPr lang="zh-CN" altLang="en-US" dirty="0"/>
              <a:t>）机制来有效地使用和管理内存。内存清除流程分三步（图</a:t>
            </a:r>
            <a:r>
              <a:rPr lang="en-US" altLang="zh-CN" dirty="0"/>
              <a:t>16-34</a:t>
            </a:r>
            <a:r>
              <a:rPr lang="zh-CN" altLang="en-US" dirty="0"/>
              <a:t>）：</a:t>
            </a:r>
          </a:p>
          <a:p>
            <a:r>
              <a:rPr lang="zh-CN" altLang="en-US" dirty="0" smtClean="0"/>
              <a:t>      </a:t>
            </a:r>
            <a:endParaRPr lang="zh-CN" altLang="en-US" dirty="0"/>
          </a:p>
        </p:txBody>
      </p:sp>
      <p:pic>
        <p:nvPicPr>
          <p:cNvPr id="5" name="图片 4"/>
          <p:cNvPicPr>
            <a:picLocks noChangeAspect="1"/>
          </p:cNvPicPr>
          <p:nvPr/>
        </p:nvPicPr>
        <p:blipFill>
          <a:blip r:embed="rId4" cstate="print"/>
          <a:stretch>
            <a:fillRect/>
          </a:stretch>
        </p:blipFill>
        <p:spPr>
          <a:xfrm>
            <a:off x="2118997" y="2935854"/>
            <a:ext cx="5009524" cy="2895238"/>
          </a:xfrm>
          <a:prstGeom prst="rect">
            <a:avLst/>
          </a:prstGeom>
        </p:spPr>
      </p:pic>
      <p:sp>
        <p:nvSpPr>
          <p:cNvPr id="7" name="矩形 6"/>
          <p:cNvSpPr/>
          <p:nvPr/>
        </p:nvSpPr>
        <p:spPr>
          <a:xfrm>
            <a:off x="3273725" y="5802097"/>
            <a:ext cx="2454518" cy="369332"/>
          </a:xfrm>
          <a:prstGeom prst="rect">
            <a:avLst/>
          </a:prstGeom>
        </p:spPr>
        <p:txBody>
          <a:bodyPr wrap="none">
            <a:spAutoFit/>
          </a:bodyPr>
          <a:lstStyle/>
          <a:p>
            <a:r>
              <a:rPr lang="zh-CN" altLang="en-US" dirty="0"/>
              <a:t>图</a:t>
            </a:r>
            <a:r>
              <a:rPr lang="en-US" altLang="zh-CN" dirty="0"/>
              <a:t>16-34 </a:t>
            </a:r>
            <a:r>
              <a:rPr lang="zh-CN" altLang="en-US" dirty="0"/>
              <a:t>内存清除流程</a:t>
            </a:r>
          </a:p>
        </p:txBody>
      </p:sp>
    </p:spTree>
    <p:extLst>
      <p:ext uri="{BB962C8B-B14F-4D97-AF65-F5344CB8AC3E}">
        <p14:creationId xmlns="" xmlns:p14="http://schemas.microsoft.com/office/powerpoint/2010/main" val="3565954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15.5MemCloud</a:t>
            </a:r>
            <a:r>
              <a:rPr lang="zh-CN" altLang="en-US" sz="2400" b="1" dirty="0" smtClean="0">
                <a:solidFill>
                  <a:srgbClr val="0823A8"/>
                </a:solidFill>
                <a:latin typeface="Calibri" panose="020F0502020204030204" pitchFamily="34" charset="0"/>
              </a:rPr>
              <a:t>计算架构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37559" y="1631225"/>
            <a:ext cx="7772400" cy="646331"/>
          </a:xfrm>
          <a:prstGeom prst="rect">
            <a:avLst/>
          </a:prstGeom>
          <a:noFill/>
        </p:spPr>
        <p:txBody>
          <a:bodyPr wrap="square" rtlCol="0">
            <a:spAutoFit/>
          </a:bodyPr>
          <a:lstStyle/>
          <a:p>
            <a:r>
              <a:rPr lang="en-US" altLang="zh-CN" dirty="0" smtClean="0"/>
              <a:t>      </a:t>
            </a:r>
            <a:r>
              <a:rPr lang="en-US" altLang="zh-CN" dirty="0" err="1" smtClean="0"/>
              <a:t>RAMCloud</a:t>
            </a:r>
            <a:r>
              <a:rPr lang="zh-CN" altLang="en-US" dirty="0"/>
              <a:t>设计了一个如下的</a:t>
            </a:r>
            <a:r>
              <a:rPr lang="en-US" altLang="zh-CN" dirty="0"/>
              <a:t>Two-level Cleaning</a:t>
            </a:r>
            <a:r>
              <a:rPr lang="zh-CN" altLang="en-US" dirty="0"/>
              <a:t>机制（图</a:t>
            </a:r>
            <a:r>
              <a:rPr lang="en-US" altLang="zh-CN" dirty="0"/>
              <a:t>16-35</a:t>
            </a:r>
            <a:r>
              <a:rPr lang="zh-CN" altLang="en-US" dirty="0"/>
              <a:t>）：</a:t>
            </a:r>
          </a:p>
          <a:p>
            <a:r>
              <a:rPr lang="en-US" altLang="zh-CN" dirty="0" smtClean="0"/>
              <a:t>       </a:t>
            </a:r>
            <a:endParaRPr lang="zh-CN" altLang="en-US" dirty="0"/>
          </a:p>
        </p:txBody>
      </p:sp>
      <p:pic>
        <p:nvPicPr>
          <p:cNvPr id="2" name="图片 1"/>
          <p:cNvPicPr>
            <a:picLocks noChangeAspect="1"/>
          </p:cNvPicPr>
          <p:nvPr/>
        </p:nvPicPr>
        <p:blipFill>
          <a:blip r:embed="rId4" cstate="print"/>
          <a:stretch>
            <a:fillRect/>
          </a:stretch>
        </p:blipFill>
        <p:spPr>
          <a:xfrm>
            <a:off x="3505200" y="2349415"/>
            <a:ext cx="5485714" cy="3352381"/>
          </a:xfrm>
          <a:prstGeom prst="rect">
            <a:avLst/>
          </a:prstGeom>
        </p:spPr>
      </p:pic>
      <p:sp>
        <p:nvSpPr>
          <p:cNvPr id="4" name="矩形 3"/>
          <p:cNvSpPr/>
          <p:nvPr/>
        </p:nvSpPr>
        <p:spPr>
          <a:xfrm>
            <a:off x="4541208" y="5796870"/>
            <a:ext cx="3078792" cy="369332"/>
          </a:xfrm>
          <a:prstGeom prst="rect">
            <a:avLst/>
          </a:prstGeom>
        </p:spPr>
        <p:txBody>
          <a:bodyPr wrap="none">
            <a:spAutoFit/>
          </a:bodyPr>
          <a:lstStyle/>
          <a:p>
            <a:r>
              <a:rPr lang="zh-CN" altLang="en-US" dirty="0"/>
              <a:t>图</a:t>
            </a:r>
            <a:r>
              <a:rPr lang="en-US" altLang="zh-CN" dirty="0"/>
              <a:t>16-35  Two-level Cleaning</a:t>
            </a:r>
            <a:endParaRPr lang="zh-CN" altLang="en-US" dirty="0"/>
          </a:p>
        </p:txBody>
      </p:sp>
      <p:sp>
        <p:nvSpPr>
          <p:cNvPr id="8" name="文本框 7"/>
          <p:cNvSpPr txBox="1"/>
          <p:nvPr/>
        </p:nvSpPr>
        <p:spPr>
          <a:xfrm>
            <a:off x="737559" y="1954390"/>
            <a:ext cx="2767641" cy="3416320"/>
          </a:xfrm>
          <a:prstGeom prst="rect">
            <a:avLst/>
          </a:prstGeom>
          <a:noFill/>
        </p:spPr>
        <p:txBody>
          <a:bodyPr wrap="square" rtlCol="0">
            <a:spAutoFit/>
          </a:bodyPr>
          <a:lstStyle/>
          <a:p>
            <a:r>
              <a:rPr lang="en-US" altLang="zh-CN" dirty="0" smtClean="0"/>
              <a:t>      First-level </a:t>
            </a:r>
            <a:r>
              <a:rPr lang="en-US" altLang="zh-CN" dirty="0"/>
              <a:t>Cleaning</a:t>
            </a:r>
            <a:r>
              <a:rPr lang="zh-CN" altLang="en-US" dirty="0"/>
              <a:t>：</a:t>
            </a:r>
            <a:r>
              <a:rPr lang="en-US" altLang="zh-CN" dirty="0"/>
              <a:t>Segment Compaction</a:t>
            </a:r>
            <a:r>
              <a:rPr lang="zh-CN" altLang="en-US" dirty="0"/>
              <a:t>（分区压缩）。在此阶段清除线程只对内存内</a:t>
            </a:r>
            <a:r>
              <a:rPr lang="en-US" altLang="zh-CN" dirty="0"/>
              <a:t>Segment</a:t>
            </a:r>
            <a:r>
              <a:rPr lang="zh-CN" altLang="en-US" dirty="0"/>
              <a:t>内部的</a:t>
            </a:r>
            <a:r>
              <a:rPr lang="en-US" altLang="zh-CN" dirty="0"/>
              <a:t>Logs</a:t>
            </a:r>
            <a:r>
              <a:rPr lang="zh-CN" altLang="en-US" dirty="0"/>
              <a:t>进行清理和压缩，释放清除后的内存空间供再次使用。</a:t>
            </a:r>
          </a:p>
          <a:p>
            <a:r>
              <a:rPr lang="zh-CN" altLang="en-US" dirty="0"/>
              <a:t>      </a:t>
            </a:r>
            <a:r>
              <a:rPr lang="en-US" altLang="zh-CN" dirty="0"/>
              <a:t>Second-level Cleaning</a:t>
            </a:r>
            <a:r>
              <a:rPr lang="zh-CN" altLang="en-US" dirty="0"/>
              <a:t>：</a:t>
            </a:r>
            <a:r>
              <a:rPr lang="en-US" altLang="zh-CN" dirty="0"/>
              <a:t>Combined Cleaning</a:t>
            </a:r>
            <a:r>
              <a:rPr lang="zh-CN" altLang="en-US" dirty="0"/>
              <a:t>（综和清除）。同时清除多个</a:t>
            </a:r>
            <a:r>
              <a:rPr lang="en-US" altLang="zh-CN" dirty="0"/>
              <a:t>Segments,</a:t>
            </a:r>
            <a:r>
              <a:rPr lang="zh-CN" altLang="en-US" dirty="0"/>
              <a:t>并进行磁盘清除、同步。</a:t>
            </a:r>
          </a:p>
        </p:txBody>
      </p:sp>
    </p:spTree>
    <p:extLst>
      <p:ext uri="{BB962C8B-B14F-4D97-AF65-F5344CB8AC3E}">
        <p14:creationId xmlns="" xmlns:p14="http://schemas.microsoft.com/office/powerpoint/2010/main" val="4020870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15.2</a:t>
            </a:r>
            <a:r>
              <a:rPr lang="zh-CN" altLang="en-US" sz="2400" b="1" dirty="0" smtClean="0">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2308324"/>
          </a:xfrm>
          <a:prstGeom prst="rect">
            <a:avLst/>
          </a:prstGeom>
          <a:noFill/>
        </p:spPr>
        <p:txBody>
          <a:bodyPr wrap="square" rtlCol="0">
            <a:spAutoFit/>
          </a:bodyPr>
          <a:lstStyle/>
          <a:p>
            <a:r>
              <a:rPr lang="zh-CN" altLang="en-US" b="1" dirty="0"/>
              <a:t>分布式缓存架</a:t>
            </a:r>
            <a:r>
              <a:rPr lang="zh-CN" altLang="en-US" b="1" dirty="0" smtClean="0"/>
              <a:t>构</a:t>
            </a:r>
            <a:endParaRPr lang="en-US" altLang="zh-CN" b="1" dirty="0" smtClean="0"/>
          </a:p>
          <a:p>
            <a:r>
              <a:rPr lang="zh-CN" altLang="en-US" dirty="0"/>
              <a:t>分布式缓存系统的工作原理如图</a:t>
            </a:r>
            <a:r>
              <a:rPr lang="en-US" altLang="zh-CN" dirty="0"/>
              <a:t>16-3</a:t>
            </a:r>
            <a:r>
              <a:rPr lang="zh-CN" altLang="en-US" dirty="0"/>
              <a:t>所示</a:t>
            </a:r>
            <a:r>
              <a:rPr lang="zh-CN" altLang="en-US" dirty="0" smtClean="0"/>
              <a:t>。</a:t>
            </a:r>
            <a:endParaRPr lang="en-US" altLang="zh-CN" dirty="0" smtClean="0"/>
          </a:p>
          <a:p>
            <a:r>
              <a:rPr lang="zh-CN" altLang="en-US" dirty="0" smtClean="0"/>
              <a:t>分</a:t>
            </a:r>
            <a:r>
              <a:rPr lang="zh-CN" altLang="en-US" dirty="0"/>
              <a:t>布式缓存系统（</a:t>
            </a:r>
            <a:r>
              <a:rPr lang="en-US" altLang="zh-CN" dirty="0"/>
              <a:t>Distributed Cache System</a:t>
            </a:r>
            <a:r>
              <a:rPr lang="zh-CN" altLang="en-US" dirty="0"/>
              <a:t>）包含有两层含义：</a:t>
            </a:r>
          </a:p>
          <a:p>
            <a:r>
              <a:rPr lang="en-US" altLang="zh-CN" dirty="0"/>
              <a:t>1</a:t>
            </a:r>
            <a:r>
              <a:rPr lang="zh-CN" altLang="en-US" dirty="0"/>
              <a:t>）由多台服务器组成一个缓存服务器集群，以多节点集群方式提供缓存服务，即物理架构上是分布式；</a:t>
            </a:r>
          </a:p>
          <a:p>
            <a:r>
              <a:rPr lang="en-US" altLang="zh-CN" dirty="0"/>
              <a:t>2</a:t>
            </a:r>
            <a:r>
              <a:rPr lang="zh-CN" altLang="en-US" dirty="0"/>
              <a:t>）缓存数据（可看作一个大数据表）被分布式存储在多台缓存服务器上，即逻辑架构上也是分布式的。</a:t>
            </a:r>
          </a:p>
          <a:p>
            <a:endParaRPr lang="zh-CN" altLang="en-US" dirty="0"/>
          </a:p>
        </p:txBody>
      </p:sp>
      <p:pic>
        <p:nvPicPr>
          <p:cNvPr id="9" name="图片 8" descr="a"/>
          <p:cNvPicPr>
            <a:picLocks noChangeAspect="1" noChangeArrowheads="1"/>
          </p:cNvPicPr>
          <p:nvPr/>
        </p:nvPicPr>
        <p:blipFill>
          <a:blip r:embed="rId4" cstate="print"/>
          <a:srcRect/>
          <a:stretch>
            <a:fillRect/>
          </a:stretch>
        </p:blipFill>
        <p:spPr>
          <a:xfrm>
            <a:off x="3962400" y="3393480"/>
            <a:ext cx="4191000" cy="3093983"/>
          </a:xfrm>
          <a:prstGeom prst="rect">
            <a:avLst/>
          </a:prstGeom>
          <a:noFill/>
        </p:spPr>
      </p:pic>
    </p:spTree>
    <p:extLst>
      <p:ext uri="{BB962C8B-B14F-4D97-AF65-F5344CB8AC3E}">
        <p14:creationId xmlns="" xmlns:p14="http://schemas.microsoft.com/office/powerpoint/2010/main" val="4153048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15.2</a:t>
            </a:r>
            <a:r>
              <a:rPr lang="zh-CN" altLang="en-US" sz="2400" b="1" dirty="0" smtClean="0">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1477328"/>
          </a:xfrm>
          <a:prstGeom prst="rect">
            <a:avLst/>
          </a:prstGeom>
          <a:noFill/>
        </p:spPr>
        <p:txBody>
          <a:bodyPr wrap="square" rtlCol="0">
            <a:spAutoFit/>
          </a:bodyPr>
          <a:lstStyle/>
          <a:p>
            <a:r>
              <a:rPr lang="zh-CN" altLang="en-US" dirty="0"/>
              <a:t>数据同步缓存系统以</a:t>
            </a:r>
            <a:r>
              <a:rPr lang="en-US" altLang="zh-CN" dirty="0" err="1"/>
              <a:t>JBoss</a:t>
            </a:r>
            <a:r>
              <a:rPr lang="en-US" altLang="zh-CN" dirty="0"/>
              <a:t> Cache</a:t>
            </a:r>
            <a:r>
              <a:rPr lang="zh-CN" altLang="en-US" dirty="0"/>
              <a:t>为代表</a:t>
            </a:r>
            <a:r>
              <a:rPr lang="en-US" altLang="zh-CN" dirty="0"/>
              <a:t>[9]</a:t>
            </a:r>
            <a:r>
              <a:rPr lang="zh-CN" altLang="en-US" dirty="0"/>
              <a:t>，如图</a:t>
            </a:r>
            <a:r>
              <a:rPr lang="en-US" altLang="zh-CN" dirty="0"/>
              <a:t>16-4</a:t>
            </a:r>
            <a:r>
              <a:rPr lang="zh-CN" altLang="en-US" dirty="0"/>
              <a:t>所示。</a:t>
            </a:r>
            <a:r>
              <a:rPr lang="en-US" altLang="zh-CN" dirty="0" err="1"/>
              <a:t>JBoss</a:t>
            </a:r>
            <a:r>
              <a:rPr lang="en-US" altLang="zh-CN" dirty="0"/>
              <a:t> Cache</a:t>
            </a:r>
            <a:r>
              <a:rPr lang="zh-CN" altLang="en-US" dirty="0"/>
              <a:t>的缓存服务器集群中所有节点均保存一份相同的缓存数据，当某个节点有缓存数据更新的时候，会通知集群中其他机器更新内存或清除缓存数据。</a:t>
            </a:r>
          </a:p>
          <a:p>
            <a:endParaRPr lang="zh-CN" altLang="en-US" dirty="0"/>
          </a:p>
        </p:txBody>
      </p:sp>
      <p:pic>
        <p:nvPicPr>
          <p:cNvPr id="4" name="图片 3"/>
          <p:cNvPicPr>
            <a:picLocks noChangeAspect="1"/>
          </p:cNvPicPr>
          <p:nvPr/>
        </p:nvPicPr>
        <p:blipFill>
          <a:blip r:embed="rId4" cstate="print"/>
          <a:stretch>
            <a:fillRect/>
          </a:stretch>
        </p:blipFill>
        <p:spPr>
          <a:xfrm>
            <a:off x="1679023" y="2981188"/>
            <a:ext cx="6047619" cy="2161905"/>
          </a:xfrm>
          <a:prstGeom prst="rect">
            <a:avLst/>
          </a:prstGeom>
        </p:spPr>
      </p:pic>
      <p:sp>
        <p:nvSpPr>
          <p:cNvPr id="5" name="矩形 4"/>
          <p:cNvSpPr/>
          <p:nvPr/>
        </p:nvSpPr>
        <p:spPr>
          <a:xfrm>
            <a:off x="2513771" y="5143093"/>
            <a:ext cx="4378122" cy="369332"/>
          </a:xfrm>
          <a:prstGeom prst="rect">
            <a:avLst/>
          </a:prstGeom>
        </p:spPr>
        <p:txBody>
          <a:bodyPr wrap="none">
            <a:spAutoFit/>
          </a:bodyPr>
          <a:lstStyle/>
          <a:p>
            <a:r>
              <a:rPr lang="zh-CN" altLang="en-US" dirty="0"/>
              <a:t>图</a:t>
            </a:r>
            <a:r>
              <a:rPr lang="en-US" altLang="zh-CN" dirty="0"/>
              <a:t>16-4 </a:t>
            </a:r>
            <a:r>
              <a:rPr lang="zh-CN" altLang="en-US" dirty="0"/>
              <a:t>数据同步的</a:t>
            </a:r>
            <a:r>
              <a:rPr lang="en-US" altLang="zh-CN" dirty="0" err="1"/>
              <a:t>JBoss</a:t>
            </a:r>
            <a:r>
              <a:rPr lang="en-US" altLang="zh-CN" dirty="0"/>
              <a:t> Cache</a:t>
            </a:r>
            <a:r>
              <a:rPr lang="zh-CN" altLang="en-US" dirty="0"/>
              <a:t>缓存系统</a:t>
            </a:r>
          </a:p>
        </p:txBody>
      </p:sp>
    </p:spTree>
    <p:extLst>
      <p:ext uri="{BB962C8B-B14F-4D97-AF65-F5344CB8AC3E}">
        <p14:creationId xmlns="" xmlns:p14="http://schemas.microsoft.com/office/powerpoint/2010/main" val="2333747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dirty="0" smtClean="0">
                <a:solidFill>
                  <a:srgbClr val="0823A8"/>
                </a:solidFill>
                <a:latin typeface="Calibri" panose="020F0502020204030204" pitchFamily="34" charset="0"/>
              </a:rPr>
              <a:t>15.2</a:t>
            </a:r>
            <a:r>
              <a:rPr lang="zh-CN" altLang="en-US" sz="2400" b="1" dirty="0" smtClean="0">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1754326"/>
          </a:xfrm>
          <a:prstGeom prst="rect">
            <a:avLst/>
          </a:prstGeom>
          <a:noFill/>
        </p:spPr>
        <p:txBody>
          <a:bodyPr wrap="square" rtlCol="0">
            <a:spAutoFit/>
          </a:bodyPr>
          <a:lstStyle/>
          <a:p>
            <a:r>
              <a:rPr lang="en-US" altLang="zh-CN" dirty="0"/>
              <a:t>Memchache</a:t>
            </a:r>
            <a:r>
              <a:rPr lang="zh-CN" altLang="en-US" dirty="0"/>
              <a:t>则采用了数据不同步的架构，如图</a:t>
            </a:r>
            <a:r>
              <a:rPr lang="en-US" altLang="zh-CN" dirty="0"/>
              <a:t>16-5</a:t>
            </a:r>
            <a:r>
              <a:rPr lang="zh-CN" altLang="en-US" dirty="0"/>
              <a:t>所示。</a:t>
            </a:r>
            <a:r>
              <a:rPr lang="en-US" altLang="zh-CN" dirty="0"/>
              <a:t>Memchache</a:t>
            </a:r>
            <a:r>
              <a:rPr lang="zh-CN" altLang="en-US" dirty="0"/>
              <a:t>采用一组专用缓存服务器，缓存与应用分离部署。在存放和访问缓存数据时，应用程序通过一致性</a:t>
            </a:r>
            <a:r>
              <a:rPr lang="en-US" altLang="zh-CN" dirty="0"/>
              <a:t>Hash</a:t>
            </a:r>
            <a:r>
              <a:rPr lang="zh-CN" altLang="en-US" dirty="0"/>
              <a:t>算法</a:t>
            </a:r>
            <a:r>
              <a:rPr lang="en-US" altLang="zh-CN" dirty="0"/>
              <a:t>[10]</a:t>
            </a:r>
            <a:r>
              <a:rPr lang="zh-CN" altLang="en-US" dirty="0"/>
              <a:t>选择缓存节点，集群缓存服务器之间不通信，也不需要数据同步，因此集群规模可以很容易地实现扩容，具有良好的可伸缩性。</a:t>
            </a:r>
          </a:p>
          <a:p>
            <a:endParaRPr lang="zh-CN" altLang="en-US" dirty="0"/>
          </a:p>
        </p:txBody>
      </p:sp>
      <p:pic>
        <p:nvPicPr>
          <p:cNvPr id="2" name="图片 1"/>
          <p:cNvPicPr>
            <a:picLocks noChangeAspect="1"/>
          </p:cNvPicPr>
          <p:nvPr/>
        </p:nvPicPr>
        <p:blipFill>
          <a:blip r:embed="rId4" cstate="print"/>
          <a:stretch>
            <a:fillRect/>
          </a:stretch>
        </p:blipFill>
        <p:spPr>
          <a:xfrm>
            <a:off x="2344705" y="2913788"/>
            <a:ext cx="4716258" cy="3073230"/>
          </a:xfrm>
          <a:prstGeom prst="rect">
            <a:avLst/>
          </a:prstGeom>
        </p:spPr>
      </p:pic>
      <p:sp>
        <p:nvSpPr>
          <p:cNvPr id="7" name="矩形 6"/>
          <p:cNvSpPr/>
          <p:nvPr/>
        </p:nvSpPr>
        <p:spPr>
          <a:xfrm>
            <a:off x="2335353" y="5987018"/>
            <a:ext cx="4506362" cy="369332"/>
          </a:xfrm>
          <a:prstGeom prst="rect">
            <a:avLst/>
          </a:prstGeom>
        </p:spPr>
        <p:txBody>
          <a:bodyPr wrap="none">
            <a:spAutoFit/>
          </a:bodyPr>
          <a:lstStyle/>
          <a:p>
            <a:r>
              <a:rPr lang="zh-CN" altLang="en-US" dirty="0"/>
              <a:t>图</a:t>
            </a:r>
            <a:r>
              <a:rPr lang="en-US" altLang="zh-CN" dirty="0"/>
              <a:t>16-5 </a:t>
            </a:r>
            <a:r>
              <a:rPr lang="zh-CN" altLang="en-US" dirty="0"/>
              <a:t>数据不同步的</a:t>
            </a:r>
            <a:r>
              <a:rPr lang="en-US" altLang="zh-CN" dirty="0"/>
              <a:t>Memchache</a:t>
            </a:r>
            <a:r>
              <a:rPr lang="zh-CN" altLang="en-US" dirty="0"/>
              <a:t>缓存系统</a:t>
            </a:r>
          </a:p>
        </p:txBody>
      </p:sp>
    </p:spTree>
    <p:extLst>
      <p:ext uri="{BB962C8B-B14F-4D97-AF65-F5344CB8AC3E}">
        <p14:creationId xmlns="" xmlns:p14="http://schemas.microsoft.com/office/powerpoint/2010/main" val="2309574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136426"/>
            <a:ext cx="7924800" cy="46166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15.2</a:t>
            </a:r>
            <a:r>
              <a:rPr lang="zh-CN" altLang="en-US" sz="2400" b="1" dirty="0">
                <a:solidFill>
                  <a:srgbClr val="0823A8"/>
                </a:solidFill>
                <a:latin typeface="Calibri" panose="020F0502020204030204" pitchFamily="34" charset="0"/>
              </a:rPr>
              <a:t>分布式缓存体系</a:t>
            </a:r>
          </a:p>
        </p:txBody>
      </p:sp>
      <p:sp>
        <p:nvSpPr>
          <p:cNvPr id="3" name="文本框 2"/>
          <p:cNvSpPr txBox="1"/>
          <p:nvPr/>
        </p:nvSpPr>
        <p:spPr>
          <a:xfrm>
            <a:off x="740434" y="1659656"/>
            <a:ext cx="7696200" cy="2031325"/>
          </a:xfrm>
          <a:prstGeom prst="rect">
            <a:avLst/>
          </a:prstGeom>
          <a:noFill/>
        </p:spPr>
        <p:txBody>
          <a:bodyPr wrap="square" rtlCol="0">
            <a:spAutoFit/>
          </a:bodyPr>
          <a:lstStyle/>
          <a:p>
            <a:r>
              <a:rPr lang="zh-CN" altLang="en-US" b="1" dirty="0"/>
              <a:t>内存技术</a:t>
            </a:r>
          </a:p>
          <a:p>
            <a:r>
              <a:rPr lang="en-US" altLang="zh-CN" dirty="0"/>
              <a:t> </a:t>
            </a:r>
            <a:r>
              <a:rPr lang="en-US" altLang="zh-CN" dirty="0" smtClean="0"/>
              <a:t>      </a:t>
            </a:r>
            <a:r>
              <a:rPr lang="zh-CN" altLang="en-US" dirty="0" smtClean="0"/>
              <a:t>在</a:t>
            </a:r>
            <a:r>
              <a:rPr lang="zh-CN" altLang="en-US" dirty="0"/>
              <a:t>系统实现方面，分布式缓存系统主要通过如下的内存关键技术来实现数据的快速访</a:t>
            </a:r>
            <a:r>
              <a:rPr lang="zh-CN" altLang="en-US" dirty="0" smtClean="0"/>
              <a:t>问</a:t>
            </a:r>
            <a:endParaRPr lang="zh-CN" altLang="en-US" dirty="0"/>
          </a:p>
          <a:p>
            <a:r>
              <a:rPr lang="zh-CN" altLang="en-US" dirty="0"/>
              <a:t>数据压缩存</a:t>
            </a:r>
            <a:r>
              <a:rPr lang="zh-CN" altLang="en-US" dirty="0" smtClean="0"/>
              <a:t>储</a:t>
            </a:r>
            <a:endParaRPr lang="en-US" altLang="zh-CN" dirty="0" smtClean="0"/>
          </a:p>
          <a:p>
            <a:r>
              <a:rPr lang="zh-CN" altLang="en-US" dirty="0" smtClean="0"/>
              <a:t>        包</a:t>
            </a:r>
            <a:r>
              <a:rPr lang="zh-CN" altLang="en-US" dirty="0"/>
              <a:t>括字典编码算法、高效压缩存储、数据操作等。下面以图</a:t>
            </a:r>
            <a:r>
              <a:rPr lang="en-US" altLang="zh-CN" dirty="0"/>
              <a:t>16-6</a:t>
            </a:r>
            <a:r>
              <a:rPr lang="zh-CN" altLang="en-US" dirty="0"/>
              <a:t>为例介绍字典编码基本原理。</a:t>
            </a:r>
          </a:p>
          <a:p>
            <a:endParaRPr lang="en-US" altLang="zh-CN" dirty="0" smtClean="0"/>
          </a:p>
        </p:txBody>
      </p:sp>
      <p:pic>
        <p:nvPicPr>
          <p:cNvPr id="4" name="图片 3"/>
          <p:cNvPicPr>
            <a:picLocks noChangeAspect="1"/>
          </p:cNvPicPr>
          <p:nvPr/>
        </p:nvPicPr>
        <p:blipFill>
          <a:blip r:embed="rId4" cstate="print"/>
          <a:stretch>
            <a:fillRect/>
          </a:stretch>
        </p:blipFill>
        <p:spPr>
          <a:xfrm>
            <a:off x="2310742" y="3369949"/>
            <a:ext cx="4394858" cy="2609943"/>
          </a:xfrm>
          <a:prstGeom prst="rect">
            <a:avLst/>
          </a:prstGeom>
        </p:spPr>
      </p:pic>
      <p:sp>
        <p:nvSpPr>
          <p:cNvPr id="5" name="矩形 4"/>
          <p:cNvSpPr/>
          <p:nvPr/>
        </p:nvSpPr>
        <p:spPr>
          <a:xfrm>
            <a:off x="3425395" y="6018238"/>
            <a:ext cx="2326278" cy="369332"/>
          </a:xfrm>
          <a:prstGeom prst="rect">
            <a:avLst/>
          </a:prstGeom>
        </p:spPr>
        <p:txBody>
          <a:bodyPr wrap="none">
            <a:spAutoFit/>
          </a:bodyPr>
          <a:lstStyle/>
          <a:p>
            <a:r>
              <a:rPr lang="zh-CN" altLang="en-US" dirty="0"/>
              <a:t>图</a:t>
            </a:r>
            <a:r>
              <a:rPr lang="en-US" altLang="zh-CN" dirty="0"/>
              <a:t>16-6 </a:t>
            </a:r>
            <a:r>
              <a:rPr lang="zh-CN" altLang="en-US" dirty="0"/>
              <a:t>字典编码压缩</a:t>
            </a:r>
          </a:p>
        </p:txBody>
      </p:sp>
    </p:spTree>
    <p:extLst>
      <p:ext uri="{BB962C8B-B14F-4D97-AF65-F5344CB8AC3E}">
        <p14:creationId xmlns="" xmlns:p14="http://schemas.microsoft.com/office/powerpoint/2010/main" val="3409692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1477328"/>
          </a:xfrm>
          <a:prstGeom prst="rect">
            <a:avLst/>
          </a:prstGeom>
          <a:noFill/>
        </p:spPr>
        <p:txBody>
          <a:bodyPr wrap="square" rtlCol="0">
            <a:spAutoFit/>
          </a:bodyPr>
          <a:lstStyle/>
          <a:p>
            <a:r>
              <a:rPr lang="zh-CN" altLang="en-US" dirty="0" smtClean="0"/>
              <a:t></a:t>
            </a:r>
            <a:r>
              <a:rPr lang="zh-CN" altLang="en-US" dirty="0"/>
              <a:t>列存储结构（</a:t>
            </a:r>
            <a:r>
              <a:rPr lang="en-US" altLang="zh-CN" dirty="0"/>
              <a:t>columnar storage structure</a:t>
            </a:r>
            <a:r>
              <a:rPr lang="zh-CN" altLang="en-US" dirty="0" smtClean="0"/>
              <a:t>）</a:t>
            </a:r>
            <a:endParaRPr lang="en-US" altLang="zh-CN" dirty="0" smtClean="0"/>
          </a:p>
          <a:p>
            <a:r>
              <a:rPr lang="zh-CN" altLang="en-US" dirty="0" smtClean="0"/>
              <a:t>        包</a:t>
            </a:r>
            <a:r>
              <a:rPr lang="zh-CN" altLang="en-US" dirty="0"/>
              <a:t>含内存数据格式、内存索引等技术。仍然以图</a:t>
            </a:r>
            <a:r>
              <a:rPr lang="en-US" altLang="zh-CN" dirty="0"/>
              <a:t>16-6</a:t>
            </a:r>
            <a:r>
              <a:rPr lang="zh-CN" altLang="en-US" dirty="0"/>
              <a:t>的数据表为例，在经过压缩后，在内存空间内的存储方式（物理存储）有行存储（</a:t>
            </a:r>
            <a:r>
              <a:rPr lang="en-US" altLang="zh-CN" dirty="0"/>
              <a:t>Row-based store</a:t>
            </a:r>
            <a:r>
              <a:rPr lang="zh-CN" altLang="en-US" dirty="0"/>
              <a:t>）和列存储（</a:t>
            </a:r>
            <a:r>
              <a:rPr lang="en-US" altLang="zh-CN" dirty="0"/>
              <a:t>Column-based store</a:t>
            </a:r>
            <a:r>
              <a:rPr lang="zh-CN" altLang="en-US" dirty="0"/>
              <a:t>）两种方式，如图</a:t>
            </a:r>
            <a:r>
              <a:rPr lang="en-US" altLang="zh-CN" dirty="0"/>
              <a:t>16-7</a:t>
            </a:r>
            <a:r>
              <a:rPr lang="zh-CN" altLang="en-US" dirty="0"/>
              <a:t>所示。</a:t>
            </a:r>
          </a:p>
          <a:p>
            <a:endParaRPr lang="en-US" altLang="zh-CN" dirty="0" smtClean="0"/>
          </a:p>
        </p:txBody>
      </p:sp>
      <p:pic>
        <p:nvPicPr>
          <p:cNvPr id="2" name="图片 1"/>
          <p:cNvPicPr>
            <a:picLocks noChangeAspect="1"/>
          </p:cNvPicPr>
          <p:nvPr/>
        </p:nvPicPr>
        <p:blipFill>
          <a:blip r:embed="rId4" cstate="print"/>
          <a:stretch>
            <a:fillRect/>
          </a:stretch>
        </p:blipFill>
        <p:spPr>
          <a:xfrm>
            <a:off x="2185726" y="2790945"/>
            <a:ext cx="4364599" cy="3004204"/>
          </a:xfrm>
          <a:prstGeom prst="rect">
            <a:avLst/>
          </a:prstGeom>
        </p:spPr>
      </p:pic>
      <p:sp>
        <p:nvSpPr>
          <p:cNvPr id="4" name="矩形 3"/>
          <p:cNvSpPr/>
          <p:nvPr/>
        </p:nvSpPr>
        <p:spPr>
          <a:xfrm>
            <a:off x="3089470" y="5801788"/>
            <a:ext cx="2557110" cy="369332"/>
          </a:xfrm>
          <a:prstGeom prst="rect">
            <a:avLst/>
          </a:prstGeom>
        </p:spPr>
        <p:txBody>
          <a:bodyPr wrap="none">
            <a:spAutoFit/>
          </a:bodyPr>
          <a:lstStyle/>
          <a:p>
            <a:r>
              <a:rPr lang="zh-CN" altLang="en-US" dirty="0"/>
              <a:t>图</a:t>
            </a:r>
            <a:r>
              <a:rPr lang="en-US" altLang="zh-CN" dirty="0"/>
              <a:t>16-7 </a:t>
            </a:r>
            <a:r>
              <a:rPr lang="zh-CN" altLang="en-US" dirty="0"/>
              <a:t>行存储与列存储</a:t>
            </a:r>
          </a:p>
        </p:txBody>
      </p:sp>
    </p:spTree>
    <p:extLst>
      <p:ext uri="{BB962C8B-B14F-4D97-AF65-F5344CB8AC3E}">
        <p14:creationId xmlns="" xmlns:p14="http://schemas.microsoft.com/office/powerpoint/2010/main" val="1607203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923330"/>
          </a:xfrm>
          <a:prstGeom prst="rect">
            <a:avLst/>
          </a:prstGeom>
          <a:noFill/>
        </p:spPr>
        <p:txBody>
          <a:bodyPr wrap="square" rtlCol="0">
            <a:spAutoFit/>
          </a:bodyPr>
          <a:lstStyle/>
          <a:p>
            <a:r>
              <a:rPr lang="zh-CN" altLang="en-US" dirty="0"/>
              <a:t>分区</a:t>
            </a:r>
          </a:p>
          <a:p>
            <a:r>
              <a:rPr lang="zh-CN" altLang="en-US" dirty="0"/>
              <a:t>	对数据表的划分及多节点并行处理。分布式缓存系统主要采用水平划分和垂直划分两种方式，如图</a:t>
            </a:r>
            <a:r>
              <a:rPr lang="en-US" altLang="zh-CN" dirty="0"/>
              <a:t>16-9</a:t>
            </a:r>
            <a:r>
              <a:rPr lang="zh-CN" altLang="en-US" dirty="0"/>
              <a:t>所示。</a:t>
            </a:r>
            <a:endParaRPr lang="en-US" altLang="zh-CN" dirty="0" smtClean="0"/>
          </a:p>
        </p:txBody>
      </p:sp>
      <p:pic>
        <p:nvPicPr>
          <p:cNvPr id="5" name="图片 4"/>
          <p:cNvPicPr>
            <a:picLocks noChangeAspect="1"/>
          </p:cNvPicPr>
          <p:nvPr/>
        </p:nvPicPr>
        <p:blipFill>
          <a:blip r:embed="rId4" cstate="print"/>
          <a:stretch>
            <a:fillRect/>
          </a:stretch>
        </p:blipFill>
        <p:spPr>
          <a:xfrm>
            <a:off x="1600200" y="2553514"/>
            <a:ext cx="5514209" cy="3241635"/>
          </a:xfrm>
          <a:prstGeom prst="rect">
            <a:avLst/>
          </a:prstGeom>
        </p:spPr>
      </p:pic>
      <p:sp>
        <p:nvSpPr>
          <p:cNvPr id="7" name="矩形 6"/>
          <p:cNvSpPr/>
          <p:nvPr/>
        </p:nvSpPr>
        <p:spPr>
          <a:xfrm>
            <a:off x="2585024" y="5800839"/>
            <a:ext cx="3544560" cy="369332"/>
          </a:xfrm>
          <a:prstGeom prst="rect">
            <a:avLst/>
          </a:prstGeom>
        </p:spPr>
        <p:txBody>
          <a:bodyPr wrap="none">
            <a:spAutoFit/>
          </a:bodyPr>
          <a:lstStyle/>
          <a:p>
            <a:r>
              <a:rPr lang="zh-CN" altLang="en-US" dirty="0"/>
              <a:t>图</a:t>
            </a:r>
            <a:r>
              <a:rPr lang="en-US" altLang="zh-CN" dirty="0"/>
              <a:t>16-9  </a:t>
            </a:r>
            <a:r>
              <a:rPr lang="zh-CN" altLang="en-US" dirty="0"/>
              <a:t>数据表的划分与并行处理</a:t>
            </a:r>
          </a:p>
        </p:txBody>
      </p:sp>
    </p:spTree>
    <p:extLst>
      <p:ext uri="{BB962C8B-B14F-4D97-AF65-F5344CB8AC3E}">
        <p14:creationId xmlns="" xmlns:p14="http://schemas.microsoft.com/office/powerpoint/2010/main" val="3459226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en-US" altLang="zh-CN" sz="2400" b="1">
                <a:solidFill>
                  <a:srgbClr val="0823A8"/>
                </a:solidFill>
                <a:latin typeface="Calibri" panose="020F0502020204030204" pitchFamily="34" charset="0"/>
              </a:rPr>
              <a:t>15.2</a:t>
            </a:r>
            <a:r>
              <a:rPr lang="zh-CN" altLang="en-US" sz="2400" b="1">
                <a:solidFill>
                  <a:srgbClr val="0823A8"/>
                </a:solidFill>
                <a:latin typeface="Calibri" panose="020F0502020204030204" pitchFamily="34" charset="0"/>
              </a:rPr>
              <a:t>分布式缓存体系</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40434" y="1659656"/>
            <a:ext cx="7696200" cy="1477328"/>
          </a:xfrm>
          <a:prstGeom prst="rect">
            <a:avLst/>
          </a:prstGeom>
          <a:noFill/>
        </p:spPr>
        <p:txBody>
          <a:bodyPr wrap="square" rtlCol="0">
            <a:spAutoFit/>
          </a:bodyPr>
          <a:lstStyle/>
          <a:p>
            <a:r>
              <a:rPr lang="zh-CN" altLang="en-US" dirty="0"/>
              <a:t>只插入差异数据</a:t>
            </a:r>
          </a:p>
          <a:p>
            <a:r>
              <a:rPr lang="zh-CN" altLang="en-US" dirty="0"/>
              <a:t>	分布式缓存系统还常常采用一种只写入差异数据技术来提高访问效率。如图</a:t>
            </a:r>
            <a:r>
              <a:rPr lang="en-US" altLang="zh-CN" dirty="0"/>
              <a:t>16-10</a:t>
            </a:r>
            <a:r>
              <a:rPr lang="zh-CN" altLang="en-US" dirty="0"/>
              <a:t>所示，在内存中划分两个区域：主表（</a:t>
            </a:r>
            <a:r>
              <a:rPr lang="en-US" altLang="zh-CN" dirty="0"/>
              <a:t>Main</a:t>
            </a:r>
            <a:r>
              <a:rPr lang="zh-CN" altLang="en-US" dirty="0"/>
              <a:t>）和差异表（</a:t>
            </a:r>
            <a:r>
              <a:rPr lang="en-US" altLang="zh-CN" dirty="0"/>
              <a:t>Delta</a:t>
            </a:r>
            <a:r>
              <a:rPr lang="zh-CN" altLang="en-US" dirty="0"/>
              <a:t>）。主表包含完整的数据，采用高度压缩的列存储方式，支持高效率的读数据操作；差异表只包含少量的新增数据，支持写数据操作。</a:t>
            </a:r>
            <a:endParaRPr lang="en-US" altLang="zh-CN" dirty="0" smtClean="0"/>
          </a:p>
        </p:txBody>
      </p:sp>
      <p:pic>
        <p:nvPicPr>
          <p:cNvPr id="2" name="图片 1"/>
          <p:cNvPicPr>
            <a:picLocks noChangeAspect="1"/>
          </p:cNvPicPr>
          <p:nvPr/>
        </p:nvPicPr>
        <p:blipFill>
          <a:blip r:embed="rId4" cstate="print"/>
          <a:stretch>
            <a:fillRect/>
          </a:stretch>
        </p:blipFill>
        <p:spPr>
          <a:xfrm>
            <a:off x="1950439" y="3136984"/>
            <a:ext cx="5276190" cy="3047619"/>
          </a:xfrm>
          <a:prstGeom prst="rect">
            <a:avLst/>
          </a:prstGeom>
        </p:spPr>
      </p:pic>
      <p:sp>
        <p:nvSpPr>
          <p:cNvPr id="4" name="矩形 3"/>
          <p:cNvSpPr/>
          <p:nvPr/>
        </p:nvSpPr>
        <p:spPr>
          <a:xfrm>
            <a:off x="2910885" y="6184603"/>
            <a:ext cx="3147015" cy="369332"/>
          </a:xfrm>
          <a:prstGeom prst="rect">
            <a:avLst/>
          </a:prstGeom>
        </p:spPr>
        <p:txBody>
          <a:bodyPr wrap="none">
            <a:spAutoFit/>
          </a:bodyPr>
          <a:lstStyle/>
          <a:p>
            <a:r>
              <a:rPr lang="zh-CN" altLang="en-US" dirty="0"/>
              <a:t>图</a:t>
            </a:r>
            <a:r>
              <a:rPr lang="en-US" altLang="zh-CN" dirty="0"/>
              <a:t>16-10 </a:t>
            </a:r>
            <a:r>
              <a:rPr lang="zh-CN" altLang="en-US" dirty="0"/>
              <a:t>只写入差异数据机制</a:t>
            </a:r>
          </a:p>
        </p:txBody>
      </p:sp>
    </p:spTree>
    <p:extLst>
      <p:ext uri="{BB962C8B-B14F-4D97-AF65-F5344CB8AC3E}">
        <p14:creationId xmlns="" xmlns:p14="http://schemas.microsoft.com/office/powerpoint/2010/main" val="2599375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2418</Words>
  <Application>Microsoft Office PowerPoint</Application>
  <PresentationFormat>全屏显示(4:3)</PresentationFormat>
  <Paragraphs>211</Paragraphs>
  <Slides>29</Slides>
  <Notes>29</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Lindi</cp:lastModifiedBy>
  <cp:revision>148</cp:revision>
  <dcterms:created xsi:type="dcterms:W3CDTF">2010-07-16T22:48:00Z</dcterms:created>
  <dcterms:modified xsi:type="dcterms:W3CDTF">2018-04-18T23:57:15Z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